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</p:sldIdLst>
  <p:sldSz cy="6858000" cx="12192000"/>
  <p:notesSz cx="6858000" cy="9144000"/>
  <p:embeddedFontLst>
    <p:embeddedFont>
      <p:font typeface="Playfair Display ExtraBold"/>
      <p:bold r:id="rId46"/>
      <p:boldItalic r:id="rId47"/>
    </p:embeddedFont>
    <p:embeddedFont>
      <p:font typeface="Century Gothic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2" roundtripDataSignature="AMtx7mgpHkItPkZW3Go+qaZSv9k1tDAy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font" Target="fonts/PlayfairDisplayExtraBold-bold.fntdata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CenturyGothic-regular.fntdata"/><Relationship Id="rId47" Type="http://schemas.openxmlformats.org/officeDocument/2006/relationships/font" Target="fonts/PlayfairDisplayExtraBold-boldItalic.fntdata"/><Relationship Id="rId49" Type="http://schemas.openxmlformats.org/officeDocument/2006/relationships/font" Target="fonts/CenturyGothic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CenturyGothic-boldItalic.fntdata"/><Relationship Id="rId50" Type="http://schemas.openxmlformats.org/officeDocument/2006/relationships/font" Target="fonts/CenturyGothic-italic.fntdata"/><Relationship Id="rId52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" name="Google Shape;9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a272dd9f12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g2a272dd9f12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a272dd9f12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g2a272dd9f12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95b09669e7_0_1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" name="Google Shape;185;g295b09669e7_0_1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95b09669e7_0_1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g295b09669e7_0_1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a272dd9f12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" name="Google Shape;203;g2a272dd9f12_0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95b09669e7_0_1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2" name="Google Shape;212;g295b09669e7_0_1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95b09669e7_0_1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1" name="Google Shape;221;g295b09669e7_0_1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a3c16ac2cc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0" name="Google Shape;230;g2a3c16ac2cc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95b09669e7_0_1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9" name="Google Shape;239;g295b09669e7_0_1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a3c16ac2cc_1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g2a3c16ac2cc_1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a3c0baab68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a3c0baab68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2a3c0baab68_0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a3c16ac2cc_1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7" name="Google Shape;257;g2a3c16ac2cc_1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a5a059666b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6" name="Google Shape;266;g2a5a059666b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95b09669e7_0_2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5" name="Google Shape;275;g295b09669e7_0_2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a272dd9f12_0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3" name="Google Shape;283;g2a272dd9f12_0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a5a059666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1" name="Google Shape;291;g2a5a059666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63594db5e8_0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9" name="Google Shape;299;g263594db5e8_0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a272dd9f12_0_1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8" name="Google Shape;308;g2a272dd9f12_0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95b09669e7_0_2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8" name="Google Shape;318;g295b09669e7_0_2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95b09669e7_0_2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8" name="Google Shape;328;g295b09669e7_0_2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63594db5e8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7" name="Google Shape;337;g263594db5e8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:notes"/>
          <p:cNvSpPr/>
          <p:nvPr>
            <p:ph idx="2" type="sldImg"/>
          </p:nvPr>
        </p:nvSpPr>
        <p:spPr>
          <a:xfrm>
            <a:off x="-16986250" y="-11796713"/>
            <a:ext cx="22134513" cy="1245235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63594db5e8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7" name="Google Shape;347;g263594db5e8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a3f6fda0b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7" name="Google Shape;357;g2a3f6fda0b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95b09669e7_0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7" name="Google Shape;367;g295b09669e7_0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a272dd9f12_0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5" name="Google Shape;375;g2a272dd9f12_0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a272dd9f12_0_1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3" name="Google Shape;383;g2a272dd9f12_0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a3c16ac2cc_1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1" name="Google Shape;391;g2a3c16ac2cc_1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a3c16ac2cc_1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9" name="Google Shape;399;g2a3c16ac2cc_1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63594db5e8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8" name="Google Shape;408;g263594db5e8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63594db5e8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7" name="Google Shape;417;g263594db5e8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63594db5e8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5" name="Google Shape;425;g263594db5e8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" name="Google Shape;11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63594db5e8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4" name="Google Shape;434;g263594db5e8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95b2afd864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g295b2afd864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4" name="Google Shape;444;g295b2afd864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a272dd9f1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" name="Google Shape;121;g2a272dd9f1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95b09669e7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" name="Google Shape;133;g295b09669e7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95b09669e7_0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g295b09669e7_0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a272dd9f12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" name="Google Shape;149;g2a272dd9f12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95b09669e7_0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g295b09669e7_0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3"/>
          <p:cNvSpPr/>
          <p:nvPr/>
        </p:nvSpPr>
        <p:spPr>
          <a:xfrm>
            <a:off x="-4764" y="285750"/>
            <a:ext cx="12193588" cy="6381750"/>
          </a:xfrm>
          <a:custGeom>
            <a:rect b="b" l="l" r="r" t="t"/>
            <a:pathLst>
              <a:path extrusionOk="0" h="2010" w="3839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gradFill>
            <a:gsLst>
              <a:gs pos="0">
                <a:srgbClr val="F2F2F2"/>
              </a:gs>
              <a:gs pos="100000">
                <a:srgbClr val="D8D8D8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73"/>
          <p:cNvSpPr txBox="1"/>
          <p:nvPr>
            <p:ph type="ctrTitle"/>
          </p:nvPr>
        </p:nvSpPr>
        <p:spPr>
          <a:xfrm>
            <a:off x="1217930" y="1828800"/>
            <a:ext cx="9756141" cy="30480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4400"/>
              <a:buFont typeface="Century Gothic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73"/>
          <p:cNvSpPr txBox="1"/>
          <p:nvPr>
            <p:ph idx="1" type="subTitle"/>
          </p:nvPr>
        </p:nvSpPr>
        <p:spPr>
          <a:xfrm>
            <a:off x="1217931" y="5029200"/>
            <a:ext cx="785064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rgbClr val="979797"/>
                </a:solidFill>
              </a:defRPr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>
                <a:solidFill>
                  <a:srgbClr val="979797"/>
                </a:solidFill>
              </a:defRPr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>
                <a:solidFill>
                  <a:srgbClr val="979797"/>
                </a:solidFill>
              </a:defRPr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>
                <a:solidFill>
                  <a:srgbClr val="979797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79797"/>
              </a:buClr>
              <a:buSzPts val="1280"/>
              <a:buNone/>
              <a:defRPr>
                <a:solidFill>
                  <a:srgbClr val="979797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79797"/>
              </a:buClr>
              <a:buSzPts val="1280"/>
              <a:buNone/>
              <a:defRPr>
                <a:solidFill>
                  <a:srgbClr val="979797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79797"/>
              </a:buClr>
              <a:buSzPts val="1280"/>
              <a:buNone/>
              <a:defRPr>
                <a:solidFill>
                  <a:srgbClr val="979797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79797"/>
              </a:buClr>
              <a:buSzPts val="1280"/>
              <a:buNone/>
              <a:defRPr>
                <a:solidFill>
                  <a:srgbClr val="979797"/>
                </a:solidFill>
              </a:defRPr>
            </a:lvl9pPr>
          </a:lstStyle>
          <a:p/>
        </p:txBody>
      </p:sp>
      <p:pic>
        <p:nvPicPr>
          <p:cNvPr id="19" name="Google Shape;19;p73"/>
          <p:cNvPicPr preferRelativeResize="0"/>
          <p:nvPr/>
        </p:nvPicPr>
        <p:blipFill rotWithShape="1">
          <a:blip r:embed="rId2">
            <a:alphaModFix/>
          </a:blip>
          <a:srcRect b="21025" l="10382" r="10979" t="0"/>
          <a:stretch/>
        </p:blipFill>
        <p:spPr>
          <a:xfrm>
            <a:off x="9297234" y="-498145"/>
            <a:ext cx="2894767" cy="1717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2"/>
          <p:cNvSpPr txBox="1"/>
          <p:nvPr>
            <p:ph type="title"/>
          </p:nvPr>
        </p:nvSpPr>
        <p:spPr>
          <a:xfrm>
            <a:off x="1217931" y="274638"/>
            <a:ext cx="9756141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82"/>
          <p:cNvSpPr txBox="1"/>
          <p:nvPr>
            <p:ph idx="1" type="body"/>
          </p:nvPr>
        </p:nvSpPr>
        <p:spPr>
          <a:xfrm rot="5400000">
            <a:off x="3924302" y="-877571"/>
            <a:ext cx="4343400" cy="97561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440"/>
              <a:buChar char="•"/>
              <a:defRPr/>
            </a:lvl1pPr>
            <a:lvl2pPr indent="-32004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4pPr>
            <a:lvl5pPr indent="-309879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Char char="•"/>
              <a:defRPr/>
            </a:lvl5pPr>
            <a:lvl6pPr indent="-30987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/>
            </a:lvl6pPr>
            <a:lvl7pPr indent="-30987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/>
            </a:lvl7pPr>
            <a:lvl8pPr indent="-309879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/>
            </a:lvl8pPr>
            <a:lvl9pPr indent="-32004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9pPr>
          </a:lstStyle>
          <a:p/>
        </p:txBody>
      </p:sp>
      <p:sp>
        <p:nvSpPr>
          <p:cNvPr id="84" name="Google Shape;84;p82"/>
          <p:cNvSpPr txBox="1"/>
          <p:nvPr>
            <p:ph idx="10" type="dt"/>
          </p:nvPr>
        </p:nvSpPr>
        <p:spPr>
          <a:xfrm>
            <a:off x="8153936" y="6448427"/>
            <a:ext cx="1396623" cy="1809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82"/>
          <p:cNvSpPr txBox="1"/>
          <p:nvPr>
            <p:ph idx="11" type="ftr"/>
          </p:nvPr>
        </p:nvSpPr>
        <p:spPr>
          <a:xfrm>
            <a:off x="1209151" y="6448427"/>
            <a:ext cx="6639905" cy="1809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82"/>
          <p:cNvSpPr txBox="1"/>
          <p:nvPr>
            <p:ph idx="12" type="sldNum"/>
          </p:nvPr>
        </p:nvSpPr>
        <p:spPr>
          <a:xfrm>
            <a:off x="9830772" y="6448427"/>
            <a:ext cx="1143299" cy="1809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7" name="Google Shape;87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15047" y="-533400"/>
            <a:ext cx="3681254" cy="2311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3"/>
          <p:cNvSpPr txBox="1"/>
          <p:nvPr>
            <p:ph type="title"/>
          </p:nvPr>
        </p:nvSpPr>
        <p:spPr>
          <a:xfrm rot="5400000">
            <a:off x="7163436" y="2361565"/>
            <a:ext cx="5486400" cy="21348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83"/>
          <p:cNvSpPr txBox="1"/>
          <p:nvPr>
            <p:ph idx="1" type="body"/>
          </p:nvPr>
        </p:nvSpPr>
        <p:spPr>
          <a:xfrm rot="5400000">
            <a:off x="2183765" y="-280035"/>
            <a:ext cx="5486400" cy="74180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440"/>
              <a:buChar char="•"/>
              <a:defRPr/>
            </a:lvl1pPr>
            <a:lvl2pPr indent="-32004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4pPr>
            <a:lvl5pPr indent="-309879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Char char="•"/>
              <a:defRPr/>
            </a:lvl5pPr>
            <a:lvl6pPr indent="-30987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/>
            </a:lvl6pPr>
            <a:lvl7pPr indent="-30987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/>
            </a:lvl7pPr>
            <a:lvl8pPr indent="-309879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/>
            </a:lvl8pPr>
            <a:lvl9pPr indent="-309879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/>
            </a:lvl9pPr>
          </a:lstStyle>
          <a:p/>
        </p:txBody>
      </p:sp>
      <p:sp>
        <p:nvSpPr>
          <p:cNvPr id="91" name="Google Shape;91;p83"/>
          <p:cNvSpPr txBox="1"/>
          <p:nvPr>
            <p:ph idx="10" type="dt"/>
          </p:nvPr>
        </p:nvSpPr>
        <p:spPr>
          <a:xfrm>
            <a:off x="8153936" y="6448427"/>
            <a:ext cx="1396623" cy="1809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83"/>
          <p:cNvSpPr txBox="1"/>
          <p:nvPr>
            <p:ph idx="11" type="ftr"/>
          </p:nvPr>
        </p:nvSpPr>
        <p:spPr>
          <a:xfrm>
            <a:off x="1209151" y="6448427"/>
            <a:ext cx="6639905" cy="1809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83"/>
          <p:cNvSpPr txBox="1"/>
          <p:nvPr>
            <p:ph idx="12" type="sldNum"/>
          </p:nvPr>
        </p:nvSpPr>
        <p:spPr>
          <a:xfrm>
            <a:off x="9830772" y="6448427"/>
            <a:ext cx="1143299" cy="1809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4" name="Google Shape;94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15047" y="-533400"/>
            <a:ext cx="3681254" cy="2311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4"/>
          <p:cNvSpPr txBox="1"/>
          <p:nvPr>
            <p:ph type="title"/>
          </p:nvPr>
        </p:nvSpPr>
        <p:spPr>
          <a:xfrm>
            <a:off x="1217931" y="274638"/>
            <a:ext cx="9756141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74"/>
          <p:cNvSpPr txBox="1"/>
          <p:nvPr>
            <p:ph idx="1" type="body"/>
          </p:nvPr>
        </p:nvSpPr>
        <p:spPr>
          <a:xfrm>
            <a:off x="1217931" y="1828800"/>
            <a:ext cx="9756141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440"/>
              <a:buChar char="•"/>
              <a:defRPr/>
            </a:lvl1pPr>
            <a:lvl2pPr indent="-32004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4pPr>
            <a:lvl5pPr indent="-309879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Char char="•"/>
              <a:defRPr/>
            </a:lvl5pPr>
            <a:lvl6pPr indent="-30987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/>
            </a:lvl6pPr>
            <a:lvl7pPr indent="-30987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/>
            </a:lvl7pPr>
            <a:lvl8pPr indent="-309879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/>
            </a:lvl8pPr>
            <a:lvl9pPr indent="-309879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/>
            </a:lvl9pPr>
          </a:lstStyle>
          <a:p/>
        </p:txBody>
      </p:sp>
      <p:sp>
        <p:nvSpPr>
          <p:cNvPr id="23" name="Google Shape;23;p74"/>
          <p:cNvSpPr txBox="1"/>
          <p:nvPr>
            <p:ph idx="10" type="dt"/>
          </p:nvPr>
        </p:nvSpPr>
        <p:spPr>
          <a:xfrm>
            <a:off x="8153936" y="6448427"/>
            <a:ext cx="1396623" cy="1809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74"/>
          <p:cNvSpPr txBox="1"/>
          <p:nvPr>
            <p:ph idx="11" type="ftr"/>
          </p:nvPr>
        </p:nvSpPr>
        <p:spPr>
          <a:xfrm>
            <a:off x="1209151" y="6448427"/>
            <a:ext cx="6639905" cy="1809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74"/>
          <p:cNvSpPr txBox="1"/>
          <p:nvPr>
            <p:ph idx="12" type="sldNum"/>
          </p:nvPr>
        </p:nvSpPr>
        <p:spPr>
          <a:xfrm>
            <a:off x="9830772" y="6448427"/>
            <a:ext cx="1143299" cy="1809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" name="Google Shape;26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15047" y="-533400"/>
            <a:ext cx="3681254" cy="2311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6"/>
          <p:cNvSpPr txBox="1"/>
          <p:nvPr>
            <p:ph type="title"/>
          </p:nvPr>
        </p:nvSpPr>
        <p:spPr>
          <a:xfrm>
            <a:off x="1217931" y="274638"/>
            <a:ext cx="9756141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76"/>
          <p:cNvSpPr txBox="1"/>
          <p:nvPr>
            <p:ph idx="1" type="body"/>
          </p:nvPr>
        </p:nvSpPr>
        <p:spPr>
          <a:xfrm>
            <a:off x="1233600" y="1828800"/>
            <a:ext cx="4709961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052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920"/>
              <a:buChar char="•"/>
              <a:defRPr sz="2400"/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2000"/>
            </a:lvl2pPr>
            <a:lvl3pPr indent="-320039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 sz="1800"/>
            </a:lvl3pPr>
            <a:lvl4pPr indent="-30988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4pPr>
            <a:lvl5pPr indent="-309879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5pPr>
            <a:lvl6pPr indent="-30987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 sz="1600"/>
            </a:lvl6pPr>
            <a:lvl7pPr indent="-30987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 sz="1600"/>
            </a:lvl7pPr>
            <a:lvl8pPr indent="-309879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 sz="1600"/>
            </a:lvl8pPr>
            <a:lvl9pPr indent="-309879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 sz="1600"/>
            </a:lvl9pPr>
          </a:lstStyle>
          <a:p/>
        </p:txBody>
      </p:sp>
      <p:sp>
        <p:nvSpPr>
          <p:cNvPr id="30" name="Google Shape;30;p76"/>
          <p:cNvSpPr txBox="1"/>
          <p:nvPr>
            <p:ph idx="2" type="body"/>
          </p:nvPr>
        </p:nvSpPr>
        <p:spPr>
          <a:xfrm>
            <a:off x="6264110" y="1828800"/>
            <a:ext cx="4709961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052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920"/>
              <a:buChar char="•"/>
              <a:defRPr sz="2400"/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2000"/>
            </a:lvl2pPr>
            <a:lvl3pPr indent="-320039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 sz="1800"/>
            </a:lvl3pPr>
            <a:lvl4pPr indent="-30988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4pPr>
            <a:lvl5pPr indent="-309879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5pPr>
            <a:lvl6pPr indent="-30987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 sz="1600"/>
            </a:lvl6pPr>
            <a:lvl7pPr indent="-30987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 sz="1600"/>
            </a:lvl7pPr>
            <a:lvl8pPr indent="-309879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 sz="1600"/>
            </a:lvl8pPr>
            <a:lvl9pPr indent="-309879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 sz="1600"/>
            </a:lvl9pPr>
          </a:lstStyle>
          <a:p/>
        </p:txBody>
      </p:sp>
      <p:sp>
        <p:nvSpPr>
          <p:cNvPr id="31" name="Google Shape;31;p76"/>
          <p:cNvSpPr txBox="1"/>
          <p:nvPr>
            <p:ph idx="10" type="dt"/>
          </p:nvPr>
        </p:nvSpPr>
        <p:spPr>
          <a:xfrm>
            <a:off x="8153936" y="6448427"/>
            <a:ext cx="1396623" cy="1809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76"/>
          <p:cNvSpPr txBox="1"/>
          <p:nvPr>
            <p:ph idx="11" type="ftr"/>
          </p:nvPr>
        </p:nvSpPr>
        <p:spPr>
          <a:xfrm>
            <a:off x="1209151" y="6448427"/>
            <a:ext cx="6639905" cy="1809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76"/>
          <p:cNvSpPr txBox="1"/>
          <p:nvPr>
            <p:ph idx="12" type="sldNum"/>
          </p:nvPr>
        </p:nvSpPr>
        <p:spPr>
          <a:xfrm>
            <a:off x="9830772" y="6448427"/>
            <a:ext cx="1143299" cy="1809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" name="Google Shape;34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15047" y="-533400"/>
            <a:ext cx="3681254" cy="2311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5"/>
          <p:cNvSpPr txBox="1"/>
          <p:nvPr>
            <p:ph type="title"/>
          </p:nvPr>
        </p:nvSpPr>
        <p:spPr>
          <a:xfrm>
            <a:off x="1217931" y="3429001"/>
            <a:ext cx="9756141" cy="2362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4400"/>
              <a:buFont typeface="Century Gothic"/>
              <a:buNone/>
              <a:defRPr b="0" sz="44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75"/>
          <p:cNvSpPr txBox="1"/>
          <p:nvPr>
            <p:ph idx="1" type="body"/>
          </p:nvPr>
        </p:nvSpPr>
        <p:spPr>
          <a:xfrm>
            <a:off x="1213466" y="685802"/>
            <a:ext cx="7855109" cy="1142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979797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979797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979797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979797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79797"/>
              </a:buClr>
              <a:buSzPts val="1120"/>
              <a:buNone/>
              <a:defRPr sz="1400">
                <a:solidFill>
                  <a:srgbClr val="979797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79797"/>
              </a:buClr>
              <a:buSzPts val="1120"/>
              <a:buNone/>
              <a:defRPr sz="1400">
                <a:solidFill>
                  <a:srgbClr val="979797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79797"/>
              </a:buClr>
              <a:buSzPts val="1120"/>
              <a:buNone/>
              <a:defRPr sz="1400">
                <a:solidFill>
                  <a:srgbClr val="979797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79797"/>
              </a:buClr>
              <a:buSzPts val="1120"/>
              <a:buNone/>
              <a:defRPr sz="1400">
                <a:solidFill>
                  <a:srgbClr val="979797"/>
                </a:solidFill>
              </a:defRPr>
            </a:lvl9pPr>
          </a:lstStyle>
          <a:p/>
        </p:txBody>
      </p:sp>
      <p:sp>
        <p:nvSpPr>
          <p:cNvPr id="38" name="Google Shape;38;p75"/>
          <p:cNvSpPr txBox="1"/>
          <p:nvPr>
            <p:ph idx="10" type="dt"/>
          </p:nvPr>
        </p:nvSpPr>
        <p:spPr>
          <a:xfrm>
            <a:off x="8153936" y="6448427"/>
            <a:ext cx="1396623" cy="1809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5"/>
          <p:cNvSpPr txBox="1"/>
          <p:nvPr>
            <p:ph idx="11" type="ftr"/>
          </p:nvPr>
        </p:nvSpPr>
        <p:spPr>
          <a:xfrm>
            <a:off x="1209151" y="6448427"/>
            <a:ext cx="6639905" cy="1809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5"/>
          <p:cNvSpPr txBox="1"/>
          <p:nvPr>
            <p:ph idx="12" type="sldNum"/>
          </p:nvPr>
        </p:nvSpPr>
        <p:spPr>
          <a:xfrm>
            <a:off x="9830772" y="6448427"/>
            <a:ext cx="1143299" cy="1809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" name="Google Shape;41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15047" y="-533400"/>
            <a:ext cx="3681254" cy="2311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7"/>
          <p:cNvSpPr txBox="1"/>
          <p:nvPr>
            <p:ph type="title"/>
          </p:nvPr>
        </p:nvSpPr>
        <p:spPr>
          <a:xfrm>
            <a:off x="1217931" y="274638"/>
            <a:ext cx="9756141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40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7"/>
          <p:cNvSpPr txBox="1"/>
          <p:nvPr>
            <p:ph idx="1" type="body"/>
          </p:nvPr>
        </p:nvSpPr>
        <p:spPr>
          <a:xfrm>
            <a:off x="1217931" y="1828800"/>
            <a:ext cx="4710387" cy="838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  <a:defRPr b="0" sz="2400" cap="none">
                <a:solidFill>
                  <a:srgbClr val="2A2A2A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b="1" sz="1600"/>
            </a:lvl9pPr>
          </a:lstStyle>
          <a:p/>
        </p:txBody>
      </p:sp>
      <p:sp>
        <p:nvSpPr>
          <p:cNvPr id="45" name="Google Shape;45;p77"/>
          <p:cNvSpPr txBox="1"/>
          <p:nvPr>
            <p:ph idx="2" type="body"/>
          </p:nvPr>
        </p:nvSpPr>
        <p:spPr>
          <a:xfrm>
            <a:off x="1217931" y="2743201"/>
            <a:ext cx="4710387" cy="3428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Char char="•"/>
              <a:defRPr sz="2000"/>
            </a:lvl1pPr>
            <a:lvl2pPr indent="-32004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 sz="1800"/>
            </a:lvl2pPr>
            <a:lvl3pPr indent="-30988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3pPr>
            <a:lvl4pPr indent="-299719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Char char="•"/>
              <a:defRPr sz="1400"/>
            </a:lvl4pPr>
            <a:lvl5pPr indent="-29972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Char char="•"/>
              <a:defRPr sz="1400"/>
            </a:lvl5pPr>
            <a:lvl6pPr indent="-29972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 sz="1400"/>
            </a:lvl6pPr>
            <a:lvl7pPr indent="-29972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 sz="1400"/>
            </a:lvl7pPr>
            <a:lvl8pPr indent="-29972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 sz="1400"/>
            </a:lvl8pPr>
            <a:lvl9pPr indent="-29972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 sz="1400"/>
            </a:lvl9pPr>
          </a:lstStyle>
          <a:p/>
        </p:txBody>
      </p:sp>
      <p:sp>
        <p:nvSpPr>
          <p:cNvPr id="46" name="Google Shape;46;p77"/>
          <p:cNvSpPr txBox="1"/>
          <p:nvPr>
            <p:ph idx="3" type="body"/>
          </p:nvPr>
        </p:nvSpPr>
        <p:spPr>
          <a:xfrm>
            <a:off x="6263685" y="1828800"/>
            <a:ext cx="4710387" cy="838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  <a:defRPr b="0" sz="2400" cap="none">
                <a:solidFill>
                  <a:srgbClr val="2A2A2A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b="1" sz="1600"/>
            </a:lvl9pPr>
          </a:lstStyle>
          <a:p/>
        </p:txBody>
      </p:sp>
      <p:sp>
        <p:nvSpPr>
          <p:cNvPr id="47" name="Google Shape;47;p77"/>
          <p:cNvSpPr txBox="1"/>
          <p:nvPr>
            <p:ph idx="4" type="body"/>
          </p:nvPr>
        </p:nvSpPr>
        <p:spPr>
          <a:xfrm>
            <a:off x="6263685" y="2743201"/>
            <a:ext cx="4710387" cy="3428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Char char="•"/>
              <a:defRPr sz="2000"/>
            </a:lvl1pPr>
            <a:lvl2pPr indent="-32004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 sz="1800"/>
            </a:lvl2pPr>
            <a:lvl3pPr indent="-30988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3pPr>
            <a:lvl4pPr indent="-299719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Char char="•"/>
              <a:defRPr sz="1400"/>
            </a:lvl4pPr>
            <a:lvl5pPr indent="-29972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Char char="•"/>
              <a:defRPr sz="1400"/>
            </a:lvl5pPr>
            <a:lvl6pPr indent="-29972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 sz="1400"/>
            </a:lvl6pPr>
            <a:lvl7pPr indent="-29972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 sz="1400"/>
            </a:lvl7pPr>
            <a:lvl8pPr indent="-29972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 sz="1400"/>
            </a:lvl8pPr>
            <a:lvl9pPr indent="-29972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 sz="1400"/>
            </a:lvl9pPr>
          </a:lstStyle>
          <a:p/>
        </p:txBody>
      </p:sp>
      <p:sp>
        <p:nvSpPr>
          <p:cNvPr id="48" name="Google Shape;48;p77"/>
          <p:cNvSpPr txBox="1"/>
          <p:nvPr>
            <p:ph idx="10" type="dt"/>
          </p:nvPr>
        </p:nvSpPr>
        <p:spPr>
          <a:xfrm>
            <a:off x="8153936" y="6448427"/>
            <a:ext cx="1396623" cy="1809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7"/>
          <p:cNvSpPr txBox="1"/>
          <p:nvPr>
            <p:ph idx="11" type="ftr"/>
          </p:nvPr>
        </p:nvSpPr>
        <p:spPr>
          <a:xfrm>
            <a:off x="1209151" y="6448427"/>
            <a:ext cx="6639905" cy="1809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7"/>
          <p:cNvSpPr txBox="1"/>
          <p:nvPr>
            <p:ph idx="12" type="sldNum"/>
          </p:nvPr>
        </p:nvSpPr>
        <p:spPr>
          <a:xfrm>
            <a:off x="9830772" y="6448427"/>
            <a:ext cx="1143299" cy="1809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" name="Google Shape;51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15047" y="-533400"/>
            <a:ext cx="3681254" cy="2311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8"/>
          <p:cNvSpPr txBox="1"/>
          <p:nvPr>
            <p:ph type="title"/>
          </p:nvPr>
        </p:nvSpPr>
        <p:spPr>
          <a:xfrm>
            <a:off x="1217931" y="274638"/>
            <a:ext cx="9756141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8"/>
          <p:cNvSpPr txBox="1"/>
          <p:nvPr>
            <p:ph idx="10" type="dt"/>
          </p:nvPr>
        </p:nvSpPr>
        <p:spPr>
          <a:xfrm>
            <a:off x="8153936" y="6448427"/>
            <a:ext cx="1396623" cy="1809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8"/>
          <p:cNvSpPr txBox="1"/>
          <p:nvPr>
            <p:ph idx="11" type="ftr"/>
          </p:nvPr>
        </p:nvSpPr>
        <p:spPr>
          <a:xfrm>
            <a:off x="1209151" y="6448427"/>
            <a:ext cx="6639905" cy="1809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8"/>
          <p:cNvSpPr txBox="1"/>
          <p:nvPr>
            <p:ph idx="12" type="sldNum"/>
          </p:nvPr>
        </p:nvSpPr>
        <p:spPr>
          <a:xfrm>
            <a:off x="9830772" y="6448427"/>
            <a:ext cx="1143299" cy="1809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" name="Google Shape;57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15047" y="-533400"/>
            <a:ext cx="3681254" cy="2311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9"/>
          <p:cNvSpPr txBox="1"/>
          <p:nvPr>
            <p:ph idx="10" type="dt"/>
          </p:nvPr>
        </p:nvSpPr>
        <p:spPr>
          <a:xfrm>
            <a:off x="8153936" y="6448427"/>
            <a:ext cx="1396623" cy="1809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9"/>
          <p:cNvSpPr txBox="1"/>
          <p:nvPr>
            <p:ph idx="11" type="ftr"/>
          </p:nvPr>
        </p:nvSpPr>
        <p:spPr>
          <a:xfrm>
            <a:off x="1209151" y="6448427"/>
            <a:ext cx="6639905" cy="1809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79"/>
          <p:cNvSpPr txBox="1"/>
          <p:nvPr>
            <p:ph idx="12" type="sldNum"/>
          </p:nvPr>
        </p:nvSpPr>
        <p:spPr>
          <a:xfrm>
            <a:off x="9830772" y="6448427"/>
            <a:ext cx="1143299" cy="1809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2" name="Google Shape;62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15047" y="-533400"/>
            <a:ext cx="3681254" cy="2311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0"/>
          <p:cNvSpPr/>
          <p:nvPr/>
        </p:nvSpPr>
        <p:spPr>
          <a:xfrm>
            <a:off x="1" y="0"/>
            <a:ext cx="5181362" cy="6858000"/>
          </a:xfrm>
          <a:prstGeom prst="rect">
            <a:avLst/>
          </a:prstGeom>
          <a:gradFill>
            <a:gsLst>
              <a:gs pos="0">
                <a:srgbClr val="D8D8D8"/>
              </a:gs>
              <a:gs pos="100000">
                <a:srgbClr val="FFFFFF">
                  <a:alpha val="87450"/>
                </a:srgbClr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" name="Google Shape;65;p80"/>
          <p:cNvSpPr txBox="1"/>
          <p:nvPr>
            <p:ph type="title"/>
          </p:nvPr>
        </p:nvSpPr>
        <p:spPr>
          <a:xfrm>
            <a:off x="684391" y="685800"/>
            <a:ext cx="3887212" cy="403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4000"/>
              <a:buFont typeface="Century Gothic"/>
              <a:buNone/>
              <a:defRPr b="0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80"/>
          <p:cNvSpPr txBox="1"/>
          <p:nvPr>
            <p:ph idx="1" type="body"/>
          </p:nvPr>
        </p:nvSpPr>
        <p:spPr>
          <a:xfrm>
            <a:off x="5867342" y="685800"/>
            <a:ext cx="5640269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052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920"/>
              <a:buChar char="•"/>
              <a:defRPr sz="2400"/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2000"/>
            </a:lvl2pPr>
            <a:lvl3pPr indent="-320039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 sz="1800"/>
            </a:lvl3pPr>
            <a:lvl4pPr indent="-30988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4pPr>
            <a:lvl5pPr indent="-309879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5pPr>
            <a:lvl6pPr indent="-30987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 sz="1600"/>
            </a:lvl6pPr>
            <a:lvl7pPr indent="-30987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 sz="1600"/>
            </a:lvl7pPr>
            <a:lvl8pPr indent="-309879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 sz="1600"/>
            </a:lvl8pPr>
            <a:lvl9pPr indent="-309879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 sz="1600"/>
            </a:lvl9pPr>
          </a:lstStyle>
          <a:p/>
        </p:txBody>
      </p:sp>
      <p:sp>
        <p:nvSpPr>
          <p:cNvPr id="67" name="Google Shape;67;p80"/>
          <p:cNvSpPr txBox="1"/>
          <p:nvPr>
            <p:ph idx="2" type="body"/>
          </p:nvPr>
        </p:nvSpPr>
        <p:spPr>
          <a:xfrm>
            <a:off x="684391" y="4876800"/>
            <a:ext cx="3887212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 sz="900"/>
            </a:lvl9pPr>
          </a:lstStyle>
          <a:p/>
        </p:txBody>
      </p:sp>
      <p:sp>
        <p:nvSpPr>
          <p:cNvPr id="68" name="Google Shape;68;p80"/>
          <p:cNvSpPr txBox="1"/>
          <p:nvPr>
            <p:ph idx="10" type="dt"/>
          </p:nvPr>
        </p:nvSpPr>
        <p:spPr>
          <a:xfrm>
            <a:off x="8153936" y="6448427"/>
            <a:ext cx="1396623" cy="1809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80"/>
          <p:cNvSpPr txBox="1"/>
          <p:nvPr>
            <p:ph idx="11" type="ftr"/>
          </p:nvPr>
        </p:nvSpPr>
        <p:spPr>
          <a:xfrm>
            <a:off x="1209151" y="6448427"/>
            <a:ext cx="6639905" cy="1809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80"/>
          <p:cNvSpPr txBox="1"/>
          <p:nvPr>
            <p:ph idx="12" type="sldNum"/>
          </p:nvPr>
        </p:nvSpPr>
        <p:spPr>
          <a:xfrm>
            <a:off x="9830772" y="6448427"/>
            <a:ext cx="1143299" cy="1809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1" name="Google Shape;71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15047" y="-533400"/>
            <a:ext cx="3681254" cy="2311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1"/>
          <p:cNvSpPr/>
          <p:nvPr/>
        </p:nvSpPr>
        <p:spPr>
          <a:xfrm>
            <a:off x="1" y="0"/>
            <a:ext cx="5181362" cy="6858000"/>
          </a:xfrm>
          <a:prstGeom prst="rect">
            <a:avLst/>
          </a:prstGeom>
          <a:gradFill>
            <a:gsLst>
              <a:gs pos="0">
                <a:srgbClr val="D8D8D8"/>
              </a:gs>
              <a:gs pos="100000">
                <a:srgbClr val="FFFFFF">
                  <a:alpha val="87450"/>
                </a:srgbClr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4" name="Google Shape;74;p81"/>
          <p:cNvSpPr txBox="1"/>
          <p:nvPr>
            <p:ph type="title"/>
          </p:nvPr>
        </p:nvSpPr>
        <p:spPr>
          <a:xfrm>
            <a:off x="684391" y="685800"/>
            <a:ext cx="3887212" cy="403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4000"/>
              <a:buFont typeface="Century Gothic"/>
              <a:buNone/>
              <a:defRPr b="0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81"/>
          <p:cNvSpPr/>
          <p:nvPr>
            <p:ph idx="2" type="pic"/>
          </p:nvPr>
        </p:nvSpPr>
        <p:spPr>
          <a:xfrm>
            <a:off x="5867341" y="685800"/>
            <a:ext cx="5640269" cy="5486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6" name="Google Shape;76;p81"/>
          <p:cNvSpPr txBox="1"/>
          <p:nvPr>
            <p:ph idx="1" type="body"/>
          </p:nvPr>
        </p:nvSpPr>
        <p:spPr>
          <a:xfrm>
            <a:off x="684391" y="4876800"/>
            <a:ext cx="3887212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 sz="900"/>
            </a:lvl9pPr>
          </a:lstStyle>
          <a:p/>
        </p:txBody>
      </p:sp>
      <p:sp>
        <p:nvSpPr>
          <p:cNvPr id="77" name="Google Shape;77;p81"/>
          <p:cNvSpPr txBox="1"/>
          <p:nvPr>
            <p:ph idx="10" type="dt"/>
          </p:nvPr>
        </p:nvSpPr>
        <p:spPr>
          <a:xfrm>
            <a:off x="8153936" y="6448427"/>
            <a:ext cx="1396623" cy="1809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81"/>
          <p:cNvSpPr txBox="1"/>
          <p:nvPr>
            <p:ph idx="11" type="ftr"/>
          </p:nvPr>
        </p:nvSpPr>
        <p:spPr>
          <a:xfrm>
            <a:off x="1209151" y="6448427"/>
            <a:ext cx="6639905" cy="1809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81"/>
          <p:cNvSpPr txBox="1"/>
          <p:nvPr>
            <p:ph idx="12" type="sldNum"/>
          </p:nvPr>
        </p:nvSpPr>
        <p:spPr>
          <a:xfrm>
            <a:off x="9830772" y="6448427"/>
            <a:ext cx="1143299" cy="1809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0" name="Google Shape;80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15047" y="-533400"/>
            <a:ext cx="3681254" cy="2311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2F2F2"/>
            </a:gs>
            <a:gs pos="10000">
              <a:srgbClr val="F2F2F2"/>
            </a:gs>
            <a:gs pos="28000">
              <a:schemeClr val="lt1"/>
            </a:gs>
            <a:gs pos="48000">
              <a:schemeClr val="lt1"/>
            </a:gs>
            <a:gs pos="100000">
              <a:srgbClr val="D8D8D8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2"/>
          <p:cNvSpPr txBox="1"/>
          <p:nvPr>
            <p:ph type="title"/>
          </p:nvPr>
        </p:nvSpPr>
        <p:spPr>
          <a:xfrm>
            <a:off x="1217931" y="274638"/>
            <a:ext cx="9756141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4000"/>
              <a:buFont typeface="Century Gothic"/>
              <a:buNone/>
              <a:defRPr b="0" i="0" sz="4000" u="none" cap="none" strike="noStrike">
                <a:solidFill>
                  <a:srgbClr val="2A2A2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72"/>
          <p:cNvSpPr txBox="1"/>
          <p:nvPr>
            <p:ph idx="1" type="body"/>
          </p:nvPr>
        </p:nvSpPr>
        <p:spPr>
          <a:xfrm>
            <a:off x="1217931" y="1828800"/>
            <a:ext cx="9756141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0520" lvl="0" marL="4572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0039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988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9879" lvl="4" marL="2286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9879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9879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9879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9879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" name="Google Shape;12;p72"/>
          <p:cNvSpPr txBox="1"/>
          <p:nvPr>
            <p:ph idx="10" type="dt"/>
          </p:nvPr>
        </p:nvSpPr>
        <p:spPr>
          <a:xfrm>
            <a:off x="8153936" y="6448427"/>
            <a:ext cx="1396623" cy="1809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" name="Google Shape;13;p72"/>
          <p:cNvSpPr txBox="1"/>
          <p:nvPr>
            <p:ph idx="11" type="ftr"/>
          </p:nvPr>
        </p:nvSpPr>
        <p:spPr>
          <a:xfrm>
            <a:off x="1209151" y="6448427"/>
            <a:ext cx="6639905" cy="1809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Google Shape;14;p72"/>
          <p:cNvSpPr txBox="1"/>
          <p:nvPr>
            <p:ph idx="12" type="sldNum"/>
          </p:nvPr>
        </p:nvSpPr>
        <p:spPr>
          <a:xfrm>
            <a:off x="9830772" y="6448427"/>
            <a:ext cx="1143299" cy="1809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"/>
          <p:cNvSpPr txBox="1"/>
          <p:nvPr>
            <p:ph type="ctrTitle"/>
          </p:nvPr>
        </p:nvSpPr>
        <p:spPr>
          <a:xfrm>
            <a:off x="1587125" y="2855925"/>
            <a:ext cx="10363200" cy="238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4000"/>
              <a:buFont typeface="Century Gothic"/>
              <a:buNone/>
            </a:pPr>
            <a:r>
              <a:rPr b="1" lang="en-US" sz="4000"/>
              <a:t>Object Oriented Programming and Design</a:t>
            </a:r>
            <a:br>
              <a:rPr b="1" lang="en-US" sz="4000"/>
            </a:br>
            <a:r>
              <a:rPr b="1" lang="en-US" sz="4000"/>
              <a:t>		</a:t>
            </a:r>
            <a:r>
              <a:rPr b="1" lang="en-US" sz="2800"/>
              <a:t>WEEK 4 – Class and Objects in Java</a:t>
            </a:r>
            <a:endParaRPr sz="2800"/>
          </a:p>
        </p:txBody>
      </p:sp>
      <p:pic>
        <p:nvPicPr>
          <p:cNvPr descr="WLV_LOGO_09_CMYK" id="100" name="Google Shape;10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39640" y="6234803"/>
            <a:ext cx="2310676" cy="4806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java" id="101" name="Google Shape;10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12761"/>
            <a:ext cx="2543176" cy="254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a272dd9f12_0_55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2" name="Google Shape;172;g2a272dd9f12_0_55"/>
          <p:cNvSpPr txBox="1"/>
          <p:nvPr/>
        </p:nvSpPr>
        <p:spPr>
          <a:xfrm>
            <a:off x="3033875" y="473350"/>
            <a:ext cx="8655300" cy="58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Declaring Objects</a:t>
            </a:r>
            <a:r>
              <a:rPr b="0" i="0" lang="en-US" sz="3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3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(Instantiating a class)</a:t>
            </a:r>
            <a:endParaRPr b="0" i="0" sz="17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When an object of a class is created, the class is said to be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instantiated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All the instances share the attributes and the behavior of the class. A single class may have any number of instances.</a:t>
            </a:r>
            <a:endParaRPr b="0" i="0" sz="2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3" name="Google Shape;173;g2a272dd9f12_0_55"/>
          <p:cNvPicPr preferRelativeResize="0"/>
          <p:nvPr/>
        </p:nvPicPr>
        <p:blipFill rotWithShape="1">
          <a:blip r:embed="rId3">
            <a:alphaModFix/>
          </a:blip>
          <a:srcRect b="10956" l="7176" r="6883" t="10948"/>
          <a:stretch/>
        </p:blipFill>
        <p:spPr>
          <a:xfrm>
            <a:off x="3709450" y="3429000"/>
            <a:ext cx="7304150" cy="28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2a272dd9f12_0_55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b="1"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b="1"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b="1"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1.1. Java Classes</a:t>
            </a: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b="1"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1.5. Declaring Java Object</a:t>
            </a:r>
            <a:endParaRPr b="1"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t/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a272dd9f12_0_69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0" name="Google Shape;180;g2a272dd9f12_0_69"/>
          <p:cNvSpPr txBox="1"/>
          <p:nvPr/>
        </p:nvSpPr>
        <p:spPr>
          <a:xfrm>
            <a:off x="3038725" y="224325"/>
            <a:ext cx="4981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91919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Instantiating a class</a:t>
            </a:r>
            <a:endParaRPr sz="3000">
              <a:solidFill>
                <a:srgbClr val="191919"/>
              </a:solidFill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</p:txBody>
      </p:sp>
      <p:sp>
        <p:nvSpPr>
          <p:cNvPr id="181" name="Google Shape;181;g2a272dd9f12_0_69"/>
          <p:cNvSpPr/>
          <p:nvPr/>
        </p:nvSpPr>
        <p:spPr>
          <a:xfrm>
            <a:off x="3404100" y="1584150"/>
            <a:ext cx="8437200" cy="4282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 u="none" cap="none" strike="noStrike">
                <a:solidFill>
                  <a:srgbClr val="000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public class </a:t>
            </a:r>
            <a:r>
              <a:rPr i="1" lang="en-US" sz="2000" u="none" cap="none" strike="noStrike">
                <a:solidFill>
                  <a:srgbClr val="19191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MotorBike </a:t>
            </a:r>
            <a:r>
              <a:rPr i="1" lang="en-US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{</a:t>
            </a:r>
            <a:endParaRPr i="1"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 u="none" cap="none" strike="noStrike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</a:t>
            </a:r>
            <a:r>
              <a:rPr i="1" lang="en-US" sz="2000" u="none" cap="none" strike="noStrik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 speed;</a:t>
            </a:r>
            <a:r>
              <a:rPr i="1" lang="en-US" sz="2000" u="none" cap="none" strike="noStrike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</a:t>
            </a:r>
            <a:r>
              <a:rPr b="1" i="1" lang="en-US" sz="2000" u="none" cap="none" strike="noStrike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//(data/state/fields)</a:t>
            </a:r>
            <a:endParaRPr b="1" i="1"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 u="none" cap="none" strike="noStrike">
                <a:solidFill>
                  <a:srgbClr val="00B0F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</a:t>
            </a:r>
            <a:r>
              <a:rPr i="1" lang="en-US" sz="2000" u="none" cap="none" strike="noStrik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void speed(){         </a:t>
            </a:r>
            <a:r>
              <a:rPr b="1" i="1" lang="en-US" sz="2000" u="none" cap="none" strike="noStrike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//(behaviour/method)</a:t>
            </a:r>
            <a:endParaRPr b="1" i="1" sz="2000" u="none" cap="none" strike="noStrike">
              <a:solidFill>
                <a:srgbClr val="00B0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 u="none" cap="none" strike="noStrike">
                <a:solidFill>
                  <a:srgbClr val="00B0F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</a:t>
            </a:r>
            <a:r>
              <a:rPr i="1" lang="en-US" sz="2000" u="none" cap="none" strike="noStrik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System.out.print(“Bike Running at 100km/s”);</a:t>
            </a:r>
            <a:endParaRPr i="1" sz="2000" u="none" cap="none" strike="noStrike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 u="none" cap="none" strike="noStrik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}</a:t>
            </a:r>
            <a:br>
              <a:rPr i="1" lang="en-US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i="1" lang="en-US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b="1" i="1" lang="en-US" sz="2000" u="none" cap="none" strike="noStrike">
                <a:solidFill>
                  <a:srgbClr val="000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public static void </a:t>
            </a:r>
            <a:r>
              <a:rPr i="1" lang="en-US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main(String[] args) {</a:t>
            </a:r>
            <a:br>
              <a:rPr i="1" lang="en-US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i="1" lang="en-US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</a:t>
            </a:r>
            <a:br>
              <a:rPr i="1" lang="en-US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i="1" lang="en-US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MotorBike ducati= </a:t>
            </a:r>
            <a:r>
              <a:rPr b="1" i="1" lang="en-US" sz="2000" u="none" cap="none" strike="noStrike">
                <a:solidFill>
                  <a:srgbClr val="000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new </a:t>
            </a:r>
            <a:r>
              <a:rPr i="1" lang="en-US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MotorBike(); //Object of MotorBike Class</a:t>
            </a:r>
            <a:br>
              <a:rPr i="1" lang="en-US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i="1" lang="en-US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MotorBike honda = </a:t>
            </a:r>
            <a:r>
              <a:rPr b="1" i="1" lang="en-US" sz="2000" u="none" cap="none" strike="noStrike">
                <a:solidFill>
                  <a:srgbClr val="000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new </a:t>
            </a:r>
            <a:r>
              <a:rPr i="1" lang="en-US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MotorBike(); //Object of MotorBike Class</a:t>
            </a:r>
            <a:br>
              <a:rPr i="1" lang="en-US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i="1" lang="en-US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</a:t>
            </a:r>
            <a:br>
              <a:rPr i="1" lang="en-US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i="1" lang="en-US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}</a:t>
            </a:r>
            <a:br>
              <a:rPr i="1" lang="en-US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i="1" lang="en-US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}</a:t>
            </a:r>
            <a:endParaRPr i="1" sz="2000" u="none" cap="none" strike="noStrike">
              <a:solidFill>
                <a:srgbClr val="19191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2" name="Google Shape;182;g2a272dd9f12_0_69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b="1"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b="1"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b="1"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1.1. Java Classes</a:t>
            </a: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b="1"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1.5. Declaring Java Object</a:t>
            </a:r>
            <a:endParaRPr b="1"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t/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95b09669e7_0_140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8" name="Google Shape;188;g295b09669e7_0_140"/>
          <p:cNvSpPr txBox="1"/>
          <p:nvPr/>
        </p:nvSpPr>
        <p:spPr>
          <a:xfrm>
            <a:off x="3033875" y="473350"/>
            <a:ext cx="8655300" cy="58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Differences between class and object</a:t>
            </a:r>
            <a:endParaRPr b="1" i="0" sz="2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9" name="Google Shape;189;g295b09669e7_0_140"/>
          <p:cNvPicPr preferRelativeResize="0"/>
          <p:nvPr/>
        </p:nvPicPr>
        <p:blipFill rotWithShape="1">
          <a:blip r:embed="rId3">
            <a:alphaModFix/>
          </a:blip>
          <a:srcRect b="945" l="435" r="641" t="1463"/>
          <a:stretch/>
        </p:blipFill>
        <p:spPr>
          <a:xfrm>
            <a:off x="3348400" y="1456850"/>
            <a:ext cx="8239750" cy="526339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295b09669e7_0_140"/>
          <p:cNvSpPr txBox="1"/>
          <p:nvPr/>
        </p:nvSpPr>
        <p:spPr>
          <a:xfrm>
            <a:off x="156500" y="2902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b="1"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b="1"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b="1"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1.1. Java Classes</a:t>
            </a: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b="1"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1.6. Class Vs Object</a:t>
            </a:r>
            <a:endParaRPr b="1"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t/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95b09669e7_0_158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g295b09669e7_0_158"/>
          <p:cNvSpPr txBox="1"/>
          <p:nvPr/>
        </p:nvSpPr>
        <p:spPr>
          <a:xfrm>
            <a:off x="3033875" y="917950"/>
            <a:ext cx="8655300" cy="54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method is a block of code or collection of statements </a:t>
            </a:r>
            <a:endParaRPr b="0" i="0" sz="18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 a set of code grouped together to perform a certain task or operation.</a:t>
            </a:r>
            <a:endParaRPr b="0" i="0" sz="18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It is used to achieve the reusability of code.</a:t>
            </a:r>
            <a:endParaRPr b="0" i="0" sz="18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Method Declaration</a:t>
            </a:r>
            <a:endParaRPr b="1" i="0" sz="22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method declaration provides information about </a:t>
            </a:r>
            <a:r>
              <a:rPr b="1" i="0" lang="en-US" sz="19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method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i="0" lang="en-US" sz="19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attributes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such as </a:t>
            </a:r>
            <a:r>
              <a:rPr b="1" i="0" lang="en-US" sz="19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visibility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b="1" i="0" lang="en-US" sz="19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return-type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b="1" i="0" lang="en-US" sz="19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name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and </a:t>
            </a:r>
            <a:r>
              <a:rPr b="1" i="0" lang="en-US" sz="19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arguments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It has six components that are known as method header, as we have shown in the following figure.</a:t>
            </a:r>
            <a:endParaRPr b="0" i="0" sz="19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7" name="Google Shape;197;g295b09669e7_0_158"/>
          <p:cNvSpPr txBox="1"/>
          <p:nvPr/>
        </p:nvSpPr>
        <p:spPr>
          <a:xfrm>
            <a:off x="3046625" y="203950"/>
            <a:ext cx="28293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Methods</a:t>
            </a:r>
            <a:endParaRPr b="1" i="0" sz="3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8" name="Google Shape;198;g295b09669e7_0_158"/>
          <p:cNvSpPr txBox="1"/>
          <p:nvPr/>
        </p:nvSpPr>
        <p:spPr>
          <a:xfrm>
            <a:off x="7587700" y="4423475"/>
            <a:ext cx="3876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9" name="Google Shape;199;g295b09669e7_0_158"/>
          <p:cNvPicPr preferRelativeResize="0"/>
          <p:nvPr/>
        </p:nvPicPr>
        <p:blipFill rotWithShape="1">
          <a:blip r:embed="rId3">
            <a:alphaModFix/>
          </a:blip>
          <a:srcRect b="0" l="3121" r="3419" t="11808"/>
          <a:stretch/>
        </p:blipFill>
        <p:spPr>
          <a:xfrm>
            <a:off x="4210475" y="4030150"/>
            <a:ext cx="6474976" cy="282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295b09669e7_0_158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</a:t>
            </a:r>
            <a:r>
              <a:rPr b="1"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</a:t>
            </a:r>
            <a:endParaRPr b="1"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1.1. Java Classes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b="1"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b="1"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t/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a272dd9f12_0_80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6" name="Google Shape;206;g2a272dd9f12_0_80"/>
          <p:cNvSpPr txBox="1"/>
          <p:nvPr/>
        </p:nvSpPr>
        <p:spPr>
          <a:xfrm>
            <a:off x="3046625" y="1451700"/>
            <a:ext cx="8655300" cy="54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entury Gothic"/>
              <a:buChar char="●"/>
            </a:pPr>
            <a:r>
              <a:rPr b="1" i="0" lang="en-US" sz="2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Method Signature: </a:t>
            </a:r>
            <a:r>
              <a:rPr b="0" i="0" lang="en-US" sz="2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Every method has a method </a:t>
            </a:r>
            <a:endParaRPr b="0" i="0" sz="2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signature. It is a part of the method declaration. It includes the method name and parameter list.</a:t>
            </a:r>
            <a:endParaRPr b="0" i="0" sz="2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19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entury Gothic"/>
              <a:buChar char="●"/>
            </a:pPr>
            <a:r>
              <a:rPr b="1" i="0" lang="en-US" sz="2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Access Specifier:</a:t>
            </a:r>
            <a:r>
              <a:rPr b="0" i="0" lang="en-US" sz="2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Access specifier or modifier is the access type of the method. It specifies the visibility of the method. </a:t>
            </a:r>
            <a:endParaRPr b="0" i="0" sz="2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19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entury Gothic"/>
              <a:buChar char="●"/>
            </a:pPr>
            <a:r>
              <a:rPr b="1" i="0" lang="en-US" sz="2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Return Type:</a:t>
            </a:r>
            <a:r>
              <a:rPr b="0" i="0" lang="en-US" sz="2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Return type is a data type that the method returns. It may have a primitive data type, object, collection, void, etc. If the method does not return anything, we use void keyword.</a:t>
            </a:r>
            <a:endParaRPr b="0" i="0" sz="2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7" name="Google Shape;207;g2a272dd9f12_0_80"/>
          <p:cNvSpPr txBox="1"/>
          <p:nvPr/>
        </p:nvSpPr>
        <p:spPr>
          <a:xfrm>
            <a:off x="3046625" y="365375"/>
            <a:ext cx="30477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Method Declaration</a:t>
            </a:r>
            <a:endParaRPr b="1" i="0" sz="22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8" name="Google Shape;208;g2a272dd9f12_0_80"/>
          <p:cNvSpPr txBox="1"/>
          <p:nvPr/>
        </p:nvSpPr>
        <p:spPr>
          <a:xfrm>
            <a:off x="7587700" y="4423475"/>
            <a:ext cx="3876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9" name="Google Shape;209;g2a272dd9f12_0_80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1.1. Java Classes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b="1"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b="1"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b="1"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b="1"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t/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95b09669e7_0_174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5" name="Google Shape;215;g295b09669e7_0_174"/>
          <p:cNvSpPr txBox="1"/>
          <p:nvPr/>
        </p:nvSpPr>
        <p:spPr>
          <a:xfrm>
            <a:off x="3046625" y="1047100"/>
            <a:ext cx="8655300" cy="54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19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entury Gothic"/>
              <a:buChar char="●"/>
            </a:pPr>
            <a:r>
              <a:rPr b="1" i="0" lang="en-US" sz="2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Method Name:</a:t>
            </a:r>
            <a:r>
              <a:rPr b="0" i="0" lang="en-US" sz="2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It is a unique name that is used to define the name of a method. It must be corresponding to the functionality of the method.</a:t>
            </a:r>
            <a:endParaRPr b="0" i="0" sz="2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19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entury Gothic"/>
              <a:buChar char="●"/>
            </a:pPr>
            <a:r>
              <a:rPr b="1" i="0" lang="en-US" sz="2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Parameter List:</a:t>
            </a:r>
            <a:r>
              <a:rPr b="0" i="0" lang="en-US" sz="2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It is the list of parameters separated by a comma and enclosed in the pair of parentheses. It contains the data type and variable name. </a:t>
            </a:r>
            <a:endParaRPr b="0" i="0" sz="2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19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entury Gothic"/>
              <a:buChar char="●"/>
            </a:pPr>
            <a:r>
              <a:rPr b="1" i="0" lang="en-US" sz="2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Method Body:</a:t>
            </a:r>
            <a:r>
              <a:rPr b="0" i="0" lang="en-US" sz="2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It is a part of the method declaration. It contains all the actions to be performed. It is enclosed within the pair of curly braces.</a:t>
            </a:r>
            <a:endParaRPr b="0" i="0" sz="2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6" name="Google Shape;216;g295b09669e7_0_174"/>
          <p:cNvSpPr txBox="1"/>
          <p:nvPr/>
        </p:nvSpPr>
        <p:spPr>
          <a:xfrm>
            <a:off x="3046625" y="365375"/>
            <a:ext cx="30477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Method Declaration</a:t>
            </a:r>
            <a:endParaRPr b="1" i="0" sz="22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7" name="Google Shape;217;g295b09669e7_0_174"/>
          <p:cNvSpPr txBox="1"/>
          <p:nvPr/>
        </p:nvSpPr>
        <p:spPr>
          <a:xfrm>
            <a:off x="7587700" y="4423475"/>
            <a:ext cx="3876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8" name="Google Shape;218;g295b09669e7_0_174"/>
          <p:cNvSpPr txBox="1"/>
          <p:nvPr/>
        </p:nvSpPr>
        <p:spPr>
          <a:xfrm>
            <a:off x="156500" y="2902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1.1. Java Classes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b="1"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b="1"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b="1"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b="1"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t/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95b09669e7_0_184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295b09669e7_0_184"/>
          <p:cNvSpPr txBox="1"/>
          <p:nvPr/>
        </p:nvSpPr>
        <p:spPr>
          <a:xfrm>
            <a:off x="3046625" y="1313950"/>
            <a:ext cx="8655300" cy="54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There are two types of methods in Java:</a:t>
            </a:r>
            <a:endParaRPr b="0" i="0" sz="2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Predefined method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User-defined method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Predefined Method</a:t>
            </a:r>
            <a:endParaRPr b="1" i="0" sz="2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Predefined methods are the method that is already defined in the Java class libraries. </a:t>
            </a:r>
            <a:endParaRPr b="0" i="0" sz="2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It is also known as the standard </a:t>
            </a:r>
            <a:r>
              <a:rPr b="1" i="0" lang="en-US" sz="2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library method</a:t>
            </a:r>
            <a:r>
              <a:rPr b="0" i="0" lang="en-US" sz="2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or </a:t>
            </a:r>
            <a:r>
              <a:rPr b="1" i="0" lang="en-US" sz="2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built-in</a:t>
            </a:r>
            <a:r>
              <a:rPr b="0" i="0" lang="en-US" sz="2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method. We can directly use these methods just by calling them in the program at any point. </a:t>
            </a:r>
            <a:endParaRPr b="0" i="0" sz="2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Some predefined methods are length(), equals(), compareTo(), sqrt(), etc. </a:t>
            </a:r>
            <a:endParaRPr b="0" i="0" sz="2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5" name="Google Shape;225;g295b09669e7_0_184"/>
          <p:cNvSpPr txBox="1"/>
          <p:nvPr/>
        </p:nvSpPr>
        <p:spPr>
          <a:xfrm>
            <a:off x="3046625" y="365375"/>
            <a:ext cx="30477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Types of Methods</a:t>
            </a:r>
            <a:endParaRPr b="1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6" name="Google Shape;226;g295b09669e7_0_184"/>
          <p:cNvSpPr txBox="1"/>
          <p:nvPr/>
        </p:nvSpPr>
        <p:spPr>
          <a:xfrm>
            <a:off x="7587700" y="4423475"/>
            <a:ext cx="3876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7" name="Google Shape;227;g295b09669e7_0_184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1.1. Java Classes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b="1"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b="1"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b="1"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2.2. Types of methods</a:t>
            </a:r>
            <a:endParaRPr b="1"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</a:t>
            </a:r>
            <a:r>
              <a:rPr b="1"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2.2.1 Predefined methods</a:t>
            </a:r>
            <a:endParaRPr b="1"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t/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a3c16ac2cc_1_0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2a3c16ac2cc_1_0"/>
          <p:cNvSpPr txBox="1"/>
          <p:nvPr/>
        </p:nvSpPr>
        <p:spPr>
          <a:xfrm>
            <a:off x="3142325" y="1951925"/>
            <a:ext cx="8655300" cy="54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User-defined Method</a:t>
            </a:r>
            <a:endParaRPr b="1" i="0" sz="23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method written by the user or programmer is known as a user-defined method. These methods are modified according to the requirement.</a:t>
            </a:r>
            <a:endParaRPr b="0" i="0" sz="23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" name="Google Shape;234;g2a3c16ac2cc_1_0"/>
          <p:cNvSpPr txBox="1"/>
          <p:nvPr/>
        </p:nvSpPr>
        <p:spPr>
          <a:xfrm>
            <a:off x="3046625" y="365375"/>
            <a:ext cx="30477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Types of Methods</a:t>
            </a:r>
            <a:endParaRPr b="1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" name="Google Shape;235;g2a3c16ac2cc_1_0"/>
          <p:cNvSpPr txBox="1"/>
          <p:nvPr/>
        </p:nvSpPr>
        <p:spPr>
          <a:xfrm>
            <a:off x="7587700" y="4423475"/>
            <a:ext cx="3876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6" name="Google Shape;236;g2a3c16ac2cc_1_0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1.1. Java Classes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b="1"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b="1"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b="1"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b="1"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</a:t>
            </a:r>
            <a:r>
              <a:rPr b="1"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2.2.2 User-defined methods </a:t>
            </a:r>
            <a:endParaRPr b="1"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t/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95b09669e7_0_194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2" name="Google Shape;242;g295b09669e7_0_194"/>
          <p:cNvSpPr txBox="1"/>
          <p:nvPr/>
        </p:nvSpPr>
        <p:spPr>
          <a:xfrm>
            <a:off x="3103650" y="1326700"/>
            <a:ext cx="8662500" cy="55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There are two ways to create a method in Java:</a:t>
            </a:r>
            <a:endParaRPr b="0" i="0" sz="2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810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Gothic"/>
              <a:buAutoNum type="arabicPeriod"/>
            </a:pPr>
            <a:r>
              <a:rPr b="1" i="0" lang="en-US" sz="2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Instance Method: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Access the instance data using the object name.Declared inside a class</a:t>
            </a:r>
            <a:r>
              <a:rPr lang="en-US" sz="2100"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b="0" i="0" sz="2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entury Gothic"/>
                <a:ea typeface="Century Gothic"/>
                <a:cs typeface="Century Gothic"/>
                <a:sym typeface="Century Gothic"/>
              </a:rPr>
              <a:t>2.	</a:t>
            </a:r>
            <a:r>
              <a:rPr b="1" i="0" lang="en-US" sz="2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Static Method: </a:t>
            </a:r>
            <a:endParaRPr b="1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Access the static data using class name. Declared inside class with static keyword.</a:t>
            </a:r>
            <a:endParaRPr b="0" i="0" sz="2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3" name="Google Shape;243;g295b09669e7_0_194"/>
          <p:cNvSpPr txBox="1"/>
          <p:nvPr/>
        </p:nvSpPr>
        <p:spPr>
          <a:xfrm>
            <a:off x="3046625" y="365375"/>
            <a:ext cx="44712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7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Ways to create methods</a:t>
            </a:r>
            <a:endParaRPr b="1" i="0" sz="27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4" name="Google Shape;244;g295b09669e7_0_194"/>
          <p:cNvSpPr txBox="1"/>
          <p:nvPr/>
        </p:nvSpPr>
        <p:spPr>
          <a:xfrm>
            <a:off x="7587700" y="4423475"/>
            <a:ext cx="3876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5" name="Google Shape;245;g295b09669e7_0_194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1.1. Java Classes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b="1"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b="1"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b="1"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</a:t>
            </a: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t/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a3c16ac2cc_1_29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1" name="Google Shape;251;g2a3c16ac2cc_1_29"/>
          <p:cNvSpPr txBox="1"/>
          <p:nvPr/>
        </p:nvSpPr>
        <p:spPr>
          <a:xfrm>
            <a:off x="2978600" y="531225"/>
            <a:ext cx="8662500" cy="6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b="1" lang="en-US" sz="30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Instance method</a:t>
            </a:r>
            <a:endParaRPr b="1" sz="30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entury Gothic"/>
              <a:buChar char="●"/>
            </a:pPr>
            <a:r>
              <a:rPr lang="en-US" sz="21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Instance methods is related to an object rather than a class.</a:t>
            </a:r>
            <a:endParaRPr sz="21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entury Gothic"/>
              <a:buChar char="●"/>
            </a:pPr>
            <a:r>
              <a:rPr lang="en-US" sz="21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can override an instance method as they are resolved using dynamic binding during run time.</a:t>
            </a:r>
            <a:endParaRPr sz="21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entury Gothic"/>
              <a:buChar char="●"/>
            </a:pPr>
            <a:r>
              <a:rPr lang="en-US" sz="21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instance methods are stored in a single memory location.</a:t>
            </a:r>
            <a:endParaRPr sz="21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2a3c16ac2cc_1_29"/>
          <p:cNvSpPr txBox="1"/>
          <p:nvPr/>
        </p:nvSpPr>
        <p:spPr>
          <a:xfrm>
            <a:off x="7587700" y="4423475"/>
            <a:ext cx="3876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3" name="Google Shape;253;g2a3c16ac2cc_1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2763" y="3562300"/>
            <a:ext cx="5454176" cy="297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2a3c16ac2cc_1_29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1.1. Java Classes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b="1"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b="1"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</a:t>
            </a:r>
            <a:r>
              <a:rPr b="1"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2.3.1 Instance Methods</a:t>
            </a:r>
            <a:endParaRPr b="1"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t/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a3c0baab68_0_39"/>
          <p:cNvSpPr txBox="1"/>
          <p:nvPr/>
        </p:nvSpPr>
        <p:spPr>
          <a:xfrm>
            <a:off x="1889850" y="822175"/>
            <a:ext cx="6643800" cy="12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Revision Topic</a:t>
            </a:r>
            <a:endParaRPr sz="5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8" name="Google Shape;108;g2a3c0baab68_0_39"/>
          <p:cNvSpPr txBox="1"/>
          <p:nvPr/>
        </p:nvSpPr>
        <p:spPr>
          <a:xfrm>
            <a:off x="2404200" y="2022325"/>
            <a:ext cx="5886600" cy="32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●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Loop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○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loop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○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while loop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○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 while loop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○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each loop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●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Array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○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1D Array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○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Multi-Dimensional Array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a3c16ac2cc_1_43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0" name="Google Shape;260;g2a3c16ac2cc_1_43"/>
          <p:cNvSpPr txBox="1"/>
          <p:nvPr/>
        </p:nvSpPr>
        <p:spPr>
          <a:xfrm>
            <a:off x="2914550" y="325000"/>
            <a:ext cx="8662500" cy="6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b="1" lang="en-US" sz="30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Static</a:t>
            </a:r>
            <a:r>
              <a:rPr b="1" lang="en-US" sz="30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method</a:t>
            </a:r>
            <a:endParaRPr b="1" sz="30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t/>
            </a:r>
            <a:endParaRPr b="1" sz="30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92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entury Gothic"/>
              <a:buChar char="●"/>
            </a:pPr>
            <a:r>
              <a:rPr lang="en-US" sz="19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Static methods are designed in such a way that they can be shared among all objects created using the same class.</a:t>
            </a:r>
            <a:endParaRPr sz="19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92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entury Gothic"/>
              <a:buChar char="●"/>
            </a:pPr>
            <a:r>
              <a:rPr lang="en-US" sz="19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cannot override static methods as they are resolved using the static binding by the compiler during compile time.</a:t>
            </a:r>
            <a:endParaRPr sz="19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1" name="Google Shape;261;g2a3c16ac2cc_1_43"/>
          <p:cNvSpPr txBox="1"/>
          <p:nvPr/>
        </p:nvSpPr>
        <p:spPr>
          <a:xfrm>
            <a:off x="7587700" y="4423475"/>
            <a:ext cx="3876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2" name="Google Shape;262;g2a3c16ac2cc_1_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500" y="3318838"/>
            <a:ext cx="4966600" cy="292327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2a3c16ac2cc_1_43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1.1. Java Classes</a:t>
            </a: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b="1"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2.3. Ways to create methods</a:t>
            </a:r>
            <a:endParaRPr b="1"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b="1"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b="1"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t/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a5a059666b_0_8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2a5a059666b_0_8"/>
          <p:cNvSpPr txBox="1"/>
          <p:nvPr/>
        </p:nvSpPr>
        <p:spPr>
          <a:xfrm>
            <a:off x="2914550" y="248800"/>
            <a:ext cx="86625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b="1" lang="en-US" sz="29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Instance method vs Static method</a:t>
            </a:r>
            <a:endParaRPr b="1" sz="29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t/>
            </a:r>
            <a:endParaRPr b="1" sz="23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0" name="Google Shape;270;g2a5a059666b_0_8"/>
          <p:cNvSpPr txBox="1"/>
          <p:nvPr/>
        </p:nvSpPr>
        <p:spPr>
          <a:xfrm>
            <a:off x="7587700" y="4423475"/>
            <a:ext cx="3876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1" name="Google Shape;271;g2a5a059666b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5076" y="1505750"/>
            <a:ext cx="7319001" cy="518652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2a5a059666b_0_8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1.1. Java Classes</a:t>
            </a: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b="1"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2.3. Ways to create methods</a:t>
            </a:r>
            <a:endParaRPr b="1"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</a:t>
            </a:r>
            <a:r>
              <a:rPr b="1"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2.3.3 Static vs instance</a:t>
            </a:r>
            <a:endParaRPr b="1"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t/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95b09669e7_0_211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8" name="Google Shape;278;g295b09669e7_0_211"/>
          <p:cNvSpPr txBox="1"/>
          <p:nvPr/>
        </p:nvSpPr>
        <p:spPr>
          <a:xfrm>
            <a:off x="2947525" y="490150"/>
            <a:ext cx="8662500" cy="60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Rules to name method</a:t>
            </a:r>
            <a:endParaRPr b="1" i="0" sz="3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8300" lvl="0" marL="457200" marR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entury Gothic"/>
              <a:buChar char="●"/>
            </a:pPr>
            <a:r>
              <a:rPr b="0" i="0" lang="en-US" sz="22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While defining a method, remember that the method name must be a verb and start with a lowercase letter.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8300" lvl="0" marL="457200" marR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entury Gothic"/>
              <a:buChar char="●"/>
            </a:pPr>
            <a:r>
              <a:rPr b="0" i="0" lang="en-US" sz="22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 the method name has more than two words, the first name must be a verb followed by an adjective or noun.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8300" lvl="0" marL="457200" marR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entury Gothic"/>
              <a:buChar char="●"/>
            </a:pPr>
            <a:r>
              <a:rPr b="0" i="0" lang="en-US" sz="22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the multi-word method name, the first letter of each word must be in uppercase except the first word. For example, findSum, computeMax, setX, and getX.</a:t>
            </a:r>
            <a:endParaRPr b="0" i="0" sz="22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9" name="Google Shape;279;g295b09669e7_0_211"/>
          <p:cNvSpPr txBox="1"/>
          <p:nvPr/>
        </p:nvSpPr>
        <p:spPr>
          <a:xfrm>
            <a:off x="7587700" y="4423475"/>
            <a:ext cx="3876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0" name="Google Shape;280;g295b09669e7_0_211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1.1. Java Classes</a:t>
            </a: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b="1"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2.4. Rule to name methods</a:t>
            </a:r>
            <a:endParaRPr b="1"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t/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a272dd9f12_0_97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6" name="Google Shape;286;g2a272dd9f12_0_97"/>
          <p:cNvSpPr txBox="1"/>
          <p:nvPr/>
        </p:nvSpPr>
        <p:spPr>
          <a:xfrm>
            <a:off x="2947525" y="490150"/>
            <a:ext cx="8662500" cy="60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3000">
                <a:latin typeface="Century Gothic"/>
                <a:ea typeface="Century Gothic"/>
                <a:cs typeface="Century Gothic"/>
                <a:sym typeface="Century Gothic"/>
              </a:rPr>
              <a:t>Method Calling</a:t>
            </a:r>
            <a:endParaRPr b="1"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The method needs to be called for use its functionality. There can be three situations when a method is called: 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A method returns to the code that invoked it when: 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entury Gothic"/>
              <a:buChar char="●"/>
            </a:pPr>
            <a:r>
              <a:rPr lang="en-US" sz="2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It completes all the statements in the method</a:t>
            </a:r>
            <a:endParaRPr sz="22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entury Gothic"/>
              <a:buChar char="●"/>
            </a:pPr>
            <a:r>
              <a:rPr lang="en-US" sz="2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It reaches a return statement</a:t>
            </a:r>
            <a:endParaRPr sz="22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entury Gothic"/>
              <a:buChar char="●"/>
            </a:pPr>
            <a:r>
              <a:rPr lang="en-US" sz="2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Throws an exception</a:t>
            </a:r>
            <a:endParaRPr sz="22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7" name="Google Shape;287;g2a272dd9f12_0_97"/>
          <p:cNvSpPr txBox="1"/>
          <p:nvPr/>
        </p:nvSpPr>
        <p:spPr>
          <a:xfrm>
            <a:off x="7587700" y="4423475"/>
            <a:ext cx="3876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8" name="Google Shape;288;g2a272dd9f12_0_97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1.1. Java Classes</a:t>
            </a: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2.5. Methods Calling</a:t>
            </a:r>
            <a:endParaRPr b="1"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t/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a5a059666b_0_0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4" name="Google Shape;294;g2a5a059666b_0_0"/>
          <p:cNvSpPr txBox="1"/>
          <p:nvPr/>
        </p:nvSpPr>
        <p:spPr>
          <a:xfrm>
            <a:off x="2947525" y="490150"/>
            <a:ext cx="8662500" cy="60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3000">
                <a:latin typeface="Century Gothic"/>
                <a:ea typeface="Century Gothic"/>
                <a:cs typeface="Century Gothic"/>
                <a:sym typeface="Century Gothic"/>
              </a:rPr>
              <a:t>Variables in Java</a:t>
            </a:r>
            <a:endParaRPr b="1"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2100">
                <a:latin typeface="Century Gothic"/>
                <a:ea typeface="Century Gothic"/>
                <a:cs typeface="Century Gothic"/>
                <a:sym typeface="Century Gothic"/>
              </a:rPr>
              <a:t>Class variables </a:t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2100">
                <a:latin typeface="Century Gothic"/>
                <a:ea typeface="Century Gothic"/>
                <a:cs typeface="Century Gothic"/>
                <a:sym typeface="Century Gothic"/>
              </a:rPr>
              <a:t>Class variables also known as static variables are declared with the static keyword in a class, but outside a method, constructor or a block. </a:t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2100">
                <a:latin typeface="Century Gothic"/>
                <a:ea typeface="Century Gothic"/>
                <a:cs typeface="Century Gothic"/>
                <a:sym typeface="Century Gothic"/>
              </a:rPr>
              <a:t>Instance variables</a:t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2100">
                <a:latin typeface="Century Gothic"/>
                <a:ea typeface="Century Gothic"/>
                <a:cs typeface="Century Gothic"/>
                <a:sym typeface="Century Gothic"/>
              </a:rPr>
              <a:t>Instance variables are declared in a class, but outside a method. When space is allocated for an object in the heap, a slot for each instance variable value is created. </a:t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5" name="Google Shape;295;g2a5a059666b_0_0"/>
          <p:cNvSpPr txBox="1"/>
          <p:nvPr/>
        </p:nvSpPr>
        <p:spPr>
          <a:xfrm>
            <a:off x="7587700" y="4423475"/>
            <a:ext cx="3876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6" name="Google Shape;296;g2a5a059666b_0_0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1.1. Java Classes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b="1"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b="1"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t/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63594db5e8_0_78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2" name="Google Shape;302;g263594db5e8_0_78"/>
          <p:cNvSpPr txBox="1"/>
          <p:nvPr/>
        </p:nvSpPr>
        <p:spPr>
          <a:xfrm>
            <a:off x="3046625" y="365375"/>
            <a:ext cx="52575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3000">
                <a:latin typeface="Century Gothic"/>
                <a:ea typeface="Century Gothic"/>
                <a:cs typeface="Century Gothic"/>
                <a:sym typeface="Century Gothic"/>
              </a:rPr>
              <a:t>Final vs static variable</a:t>
            </a:r>
            <a:endParaRPr b="1" i="0" sz="3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3" name="Google Shape;303;g263594db5e8_0_78"/>
          <p:cNvSpPr txBox="1"/>
          <p:nvPr/>
        </p:nvSpPr>
        <p:spPr>
          <a:xfrm>
            <a:off x="7587700" y="4423475"/>
            <a:ext cx="3876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4" name="Google Shape;304;g263594db5e8_0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6225" y="1465875"/>
            <a:ext cx="7889351" cy="509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263594db5e8_0_78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1.1. Java Classes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b="1"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b="1"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t/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272dd9f12_0_107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1" name="Google Shape;311;g2a272dd9f12_0_107"/>
          <p:cNvSpPr txBox="1"/>
          <p:nvPr/>
        </p:nvSpPr>
        <p:spPr>
          <a:xfrm>
            <a:off x="3046625" y="1337125"/>
            <a:ext cx="8655300" cy="58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constructor in Java is a special method that is used to </a:t>
            </a:r>
            <a:endParaRPr b="0" i="0" sz="22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initialize objects. 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83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entury Gothic"/>
              <a:buChar char="●"/>
            </a:pPr>
            <a:r>
              <a:rPr b="0" i="0" lang="en-US" sz="22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constructor is called when an object of a class is created. </a:t>
            </a:r>
            <a:endParaRPr b="0" i="0" sz="22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83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entury Gothic"/>
              <a:buChar char="●"/>
            </a:pPr>
            <a:r>
              <a:rPr b="0" i="0" lang="en-US" sz="22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It can be used to set initial values for object attributes.</a:t>
            </a:r>
            <a:endParaRPr b="0" i="0" sz="22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2" name="Google Shape;312;g2a272dd9f12_0_107"/>
          <p:cNvSpPr txBox="1"/>
          <p:nvPr/>
        </p:nvSpPr>
        <p:spPr>
          <a:xfrm>
            <a:off x="3046625" y="258075"/>
            <a:ext cx="34110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Constructor</a:t>
            </a:r>
            <a:endParaRPr b="1" i="0" sz="3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3" name="Google Shape;313;g2a272dd9f12_0_107"/>
          <p:cNvSpPr txBox="1"/>
          <p:nvPr/>
        </p:nvSpPr>
        <p:spPr>
          <a:xfrm>
            <a:off x="7587700" y="4423475"/>
            <a:ext cx="3876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4" name="Google Shape;314;g2a272dd9f12_0_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8900" y="4109775"/>
            <a:ext cx="4870750" cy="245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2a272dd9f12_0_107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1.1. Java Classes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b="1"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b="1"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b="1"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t/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95b09669e7_0_228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1" name="Google Shape;321;g295b09669e7_0_228"/>
          <p:cNvSpPr txBox="1"/>
          <p:nvPr/>
        </p:nvSpPr>
        <p:spPr>
          <a:xfrm>
            <a:off x="3033875" y="917950"/>
            <a:ext cx="8655300" cy="58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There are two rules defined for the constructor.</a:t>
            </a:r>
            <a:endParaRPr b="0" i="0" sz="22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entury Gothic"/>
              <a:buChar char="●"/>
            </a:pPr>
            <a:r>
              <a:rPr b="0" i="0" lang="en-US" sz="22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Constructor name must be the same as its class name.</a:t>
            </a:r>
            <a:endParaRPr b="0" i="0" sz="22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entury Gothic"/>
              <a:buChar char="●"/>
            </a:pPr>
            <a:r>
              <a:rPr b="0" i="0" lang="en-US" sz="22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Constructor must have no explicit return type.</a:t>
            </a:r>
            <a:endParaRPr b="0" i="0" sz="22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2000" u="none" cap="none" strike="noStrik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constructor is called </a:t>
            </a:r>
            <a:r>
              <a:rPr b="1" i="0" lang="en-US" sz="2000" u="none" cap="none" strike="noStrik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"Default Constructor"</a:t>
            </a:r>
            <a:r>
              <a:rPr b="0" i="0" lang="en-US" sz="2000" u="none" cap="none" strike="noStrik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when it doesn't have any parameter.</a:t>
            </a:r>
            <a:endParaRPr b="0" i="0" sz="2000" u="none" cap="none" strike="noStrike">
              <a:solidFill>
                <a:schemeClr val="accent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2" name="Google Shape;322;g295b09669e7_0_228"/>
          <p:cNvSpPr txBox="1"/>
          <p:nvPr/>
        </p:nvSpPr>
        <p:spPr>
          <a:xfrm>
            <a:off x="3046625" y="203950"/>
            <a:ext cx="62295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1" lang="en-US" sz="28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Rules for creating Java constructor</a:t>
            </a:r>
            <a:endParaRPr b="1" i="0" sz="28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3" name="Google Shape;323;g295b09669e7_0_228"/>
          <p:cNvSpPr txBox="1"/>
          <p:nvPr/>
        </p:nvSpPr>
        <p:spPr>
          <a:xfrm>
            <a:off x="7587700" y="4423475"/>
            <a:ext cx="3876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4" name="Google Shape;324;g295b09669e7_0_228"/>
          <p:cNvPicPr preferRelativeResize="0"/>
          <p:nvPr/>
        </p:nvPicPr>
        <p:blipFill rotWithShape="1">
          <a:blip r:embed="rId3">
            <a:alphaModFix/>
          </a:blip>
          <a:srcRect b="11514" l="0" r="0" t="10365"/>
          <a:stretch/>
        </p:blipFill>
        <p:spPr>
          <a:xfrm>
            <a:off x="4215636" y="4485075"/>
            <a:ext cx="6291776" cy="18468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295b09669e7_0_228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1.1. Java Classes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b="1"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b="1"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b="1"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b="1"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b="1"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t/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95b09669e7_0_243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" name="Google Shape;331;g295b09669e7_0_243"/>
          <p:cNvSpPr txBox="1"/>
          <p:nvPr/>
        </p:nvSpPr>
        <p:spPr>
          <a:xfrm>
            <a:off x="3046625" y="203950"/>
            <a:ext cx="57843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Constructor vs Method</a:t>
            </a:r>
            <a:endParaRPr b="1" i="0" sz="3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" name="Google Shape;332;g295b09669e7_0_243"/>
          <p:cNvSpPr txBox="1"/>
          <p:nvPr/>
        </p:nvSpPr>
        <p:spPr>
          <a:xfrm>
            <a:off x="7587700" y="4423475"/>
            <a:ext cx="3876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33" name="Google Shape;333;g295b09669e7_0_243"/>
          <p:cNvPicPr preferRelativeResize="0"/>
          <p:nvPr/>
        </p:nvPicPr>
        <p:blipFill rotWithShape="1">
          <a:blip r:embed="rId3">
            <a:alphaModFix/>
          </a:blip>
          <a:srcRect b="6775" l="4484" r="6013" t="15238"/>
          <a:stretch/>
        </p:blipFill>
        <p:spPr>
          <a:xfrm>
            <a:off x="2927575" y="1342150"/>
            <a:ext cx="9184201" cy="53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295b09669e7_0_243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1.1. Java Classes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b="1"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b="1"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b="1"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b="1"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4.2. Java Methods vs Constructor</a:t>
            </a:r>
            <a:endParaRPr b="1"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t/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63594db5e8_0_52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0" name="Google Shape;340;g263594db5e8_0_52"/>
          <p:cNvSpPr txBox="1"/>
          <p:nvPr/>
        </p:nvSpPr>
        <p:spPr>
          <a:xfrm>
            <a:off x="3046625" y="1337125"/>
            <a:ext cx="8655300" cy="58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It’s not required to always provide a constructor implementation in the class code. 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If we don’t provide a constructor, then java provides default constructor implementation for us to use. 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1" name="Google Shape;341;g263594db5e8_0_52"/>
          <p:cNvSpPr txBox="1"/>
          <p:nvPr/>
        </p:nvSpPr>
        <p:spPr>
          <a:xfrm>
            <a:off x="3046625" y="258075"/>
            <a:ext cx="52893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-US" sz="3000">
                <a:latin typeface="Century Gothic"/>
                <a:ea typeface="Century Gothic"/>
                <a:cs typeface="Century Gothic"/>
                <a:sym typeface="Century Gothic"/>
              </a:rPr>
              <a:t>Default Constructor in Java</a:t>
            </a:r>
            <a:endParaRPr b="1" sz="3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3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sz="3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2" name="Google Shape;342;g263594db5e8_0_52"/>
          <p:cNvSpPr txBox="1"/>
          <p:nvPr/>
        </p:nvSpPr>
        <p:spPr>
          <a:xfrm>
            <a:off x="7587700" y="4423475"/>
            <a:ext cx="3876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43" name="Google Shape;343;g263594db5e8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0975" y="3432125"/>
            <a:ext cx="7566601" cy="269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g263594db5e8_0_52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1.1. Java Classes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b="1"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b="1"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b="1"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b="1"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4.3. Types of Constructor </a:t>
            </a:r>
            <a:endParaRPr b="1"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t/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1666875" y="2984855"/>
            <a:ext cx="885825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4000"/>
              <a:buFont typeface="Century Gothic"/>
              <a:buNone/>
            </a:pPr>
            <a:r>
              <a:rPr lang="en-US"/>
              <a:t>LET’S GET STARTED WITH LECTURE 4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63594db5e8_0_64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0" name="Google Shape;350;g263594db5e8_0_64"/>
          <p:cNvSpPr txBox="1"/>
          <p:nvPr/>
        </p:nvSpPr>
        <p:spPr>
          <a:xfrm>
            <a:off x="3046625" y="1517875"/>
            <a:ext cx="8655300" cy="58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Constructor with arguments is called parameterized constructor. Let’s look at the example of parameterized constructor in java.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1" name="Google Shape;351;g263594db5e8_0_64"/>
          <p:cNvSpPr txBox="1"/>
          <p:nvPr/>
        </p:nvSpPr>
        <p:spPr>
          <a:xfrm>
            <a:off x="3046625" y="258075"/>
            <a:ext cx="60018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-US" sz="2600">
                <a:latin typeface="Century Gothic"/>
                <a:ea typeface="Century Gothic"/>
                <a:cs typeface="Century Gothic"/>
                <a:sym typeface="Century Gothic"/>
              </a:rPr>
              <a:t>Parameterized </a:t>
            </a:r>
            <a:r>
              <a:rPr b="1" lang="en-US" sz="2600">
                <a:latin typeface="Century Gothic"/>
                <a:ea typeface="Century Gothic"/>
                <a:cs typeface="Century Gothic"/>
                <a:sym typeface="Century Gothic"/>
              </a:rPr>
              <a:t>Constructor in Java</a:t>
            </a:r>
            <a:endParaRPr b="1" sz="2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2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sz="2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2" name="Google Shape;352;g263594db5e8_0_64"/>
          <p:cNvSpPr txBox="1"/>
          <p:nvPr/>
        </p:nvSpPr>
        <p:spPr>
          <a:xfrm>
            <a:off x="7587700" y="4423475"/>
            <a:ext cx="3876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3" name="Google Shape;353;g263594db5e8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8975" y="2578000"/>
            <a:ext cx="6911174" cy="404607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263594db5e8_0_64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1.1. Java Classes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b="1"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b="1"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b="1"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b="1"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4.3. Types of Constructor </a:t>
            </a:r>
            <a:endParaRPr b="1"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t/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a3f6fda0b6_0_0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0" name="Google Shape;360;g2a3f6fda0b6_0_0"/>
          <p:cNvSpPr txBox="1"/>
          <p:nvPr/>
        </p:nvSpPr>
        <p:spPr>
          <a:xfrm>
            <a:off x="3033875" y="917950"/>
            <a:ext cx="8655300" cy="27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We can overload constructors like methods. 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The constructor overloading can be defined as the concept of having more than one constructor with different parameters so that every constructor can perform a different task.</a:t>
            </a:r>
            <a:endParaRPr b="0" i="0" sz="15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1" name="Google Shape;361;g2a3f6fda0b6_0_0"/>
          <p:cNvSpPr txBox="1"/>
          <p:nvPr/>
        </p:nvSpPr>
        <p:spPr>
          <a:xfrm>
            <a:off x="3046625" y="203950"/>
            <a:ext cx="62295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1" lang="en-US" sz="30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Constructor Overloading</a:t>
            </a:r>
            <a:endParaRPr b="1" i="0" sz="3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2" name="Google Shape;362;g2a3f6fda0b6_0_0"/>
          <p:cNvSpPr txBox="1"/>
          <p:nvPr/>
        </p:nvSpPr>
        <p:spPr>
          <a:xfrm>
            <a:off x="7587700" y="4423475"/>
            <a:ext cx="3876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3" name="Google Shape;363;g2a3f6fda0b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2200" y="2880775"/>
            <a:ext cx="7493349" cy="3799399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g2a3f6fda0b6_0_0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1.1. Java Classes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b="1"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b="1"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b="1"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b="1"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4.4. Constructor Overloading </a:t>
            </a:r>
            <a:endParaRPr b="1"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t/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95b09669e7_0_105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70" name="Google Shape;370;g295b09669e7_0_105"/>
          <p:cNvPicPr preferRelativeResize="0"/>
          <p:nvPr/>
        </p:nvPicPr>
        <p:blipFill rotWithShape="1">
          <a:blip r:embed="rId3">
            <a:alphaModFix/>
          </a:blip>
          <a:srcRect b="0" l="0" r="0" t="10897"/>
          <a:stretch/>
        </p:blipFill>
        <p:spPr>
          <a:xfrm>
            <a:off x="3506150" y="1156850"/>
            <a:ext cx="6243775" cy="55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295b09669e7_0_105"/>
          <p:cNvSpPr txBox="1"/>
          <p:nvPr/>
        </p:nvSpPr>
        <p:spPr>
          <a:xfrm>
            <a:off x="3148550" y="305925"/>
            <a:ext cx="56724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Access modifiers</a:t>
            </a:r>
            <a:endParaRPr b="0" i="0" sz="19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2" name="Google Shape;372;g295b09669e7_0_105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1.1. Java Classes</a:t>
            </a: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b="1"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b="1"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t/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a272dd9f12_0_117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8" name="Google Shape;378;g2a272dd9f12_0_117"/>
          <p:cNvSpPr txBox="1"/>
          <p:nvPr/>
        </p:nvSpPr>
        <p:spPr>
          <a:xfrm>
            <a:off x="2947525" y="490150"/>
            <a:ext cx="8839800" cy="60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3000">
                <a:latin typeface="Century Gothic"/>
                <a:ea typeface="Century Gothic"/>
                <a:cs typeface="Century Gothic"/>
                <a:sym typeface="Century Gothic"/>
              </a:rPr>
              <a:t>Java Access modifiers</a:t>
            </a:r>
            <a:endParaRPr b="1" i="0" sz="3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The access modifiers in Java specifies the accessibility or scope of a field, method, constructor, or class. 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We can change the access level of fields, constructors, methods, and class by applying the access modifier on it.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There are four types of Java access modifiers: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8300" lvl="0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Century Gothic"/>
              <a:buChar char="●"/>
            </a:pP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Private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8300" lvl="0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Century Gothic"/>
              <a:buChar char="●"/>
            </a:pP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Default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8300" lvl="0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Century Gothic"/>
              <a:buChar char="●"/>
            </a:pP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Protected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8300" lvl="0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Century Gothic"/>
              <a:buChar char="●"/>
            </a:pP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Public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9" name="Google Shape;379;g2a272dd9f12_0_117"/>
          <p:cNvSpPr txBox="1"/>
          <p:nvPr/>
        </p:nvSpPr>
        <p:spPr>
          <a:xfrm>
            <a:off x="7587700" y="4423475"/>
            <a:ext cx="3876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0" name="Google Shape;380;g2a272dd9f12_0_117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1.1. Java Classes</a:t>
            </a: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b="1"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b="1"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t/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a272dd9f12_0_125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6" name="Google Shape;386;g2a272dd9f12_0_125"/>
          <p:cNvSpPr txBox="1"/>
          <p:nvPr/>
        </p:nvSpPr>
        <p:spPr>
          <a:xfrm>
            <a:off x="2778950" y="291100"/>
            <a:ext cx="8839800" cy="55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3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entury Gothic"/>
              <a:buChar char="●"/>
            </a:pPr>
            <a:r>
              <a:rPr b="1" lang="en-US" sz="19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Private</a:t>
            </a:r>
            <a:r>
              <a:rPr lang="en-US" sz="19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The access level of a private modifier is                                      only within the class. It cannot be accessed from outside the class.</a:t>
            </a:r>
            <a:endParaRPr sz="19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925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entury Gothic"/>
              <a:buChar char="●"/>
            </a:pPr>
            <a:r>
              <a:rPr b="1" lang="en-US" sz="19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Default</a:t>
            </a:r>
            <a:r>
              <a:rPr lang="en-US" sz="19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The access level of a default modifier is only within the package. It cannot be accessed from outside the package. If you do not specify any access level, it will be the default.</a:t>
            </a:r>
            <a:endParaRPr sz="19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925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entury Gothic"/>
              <a:buChar char="●"/>
            </a:pPr>
            <a:r>
              <a:rPr b="1" lang="en-US" sz="19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Protected</a:t>
            </a:r>
            <a:r>
              <a:rPr lang="en-US" sz="19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The access level of a protected modifier is within the package and outside the package through child class. If you do not make the child class, it cannot be accessed from outside the package.</a:t>
            </a:r>
            <a:endParaRPr sz="19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925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entury Gothic"/>
              <a:buChar char="●"/>
            </a:pPr>
            <a:r>
              <a:rPr b="1" lang="en-US" sz="19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Public</a:t>
            </a:r>
            <a:r>
              <a:rPr lang="en-US" sz="19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It can be accessed from within the class, outside the class, within the package and outside the package.</a:t>
            </a:r>
            <a:endParaRPr sz="19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entury Gothic"/>
              <a:buChar char="●"/>
            </a:pPr>
            <a:r>
              <a:t/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7" name="Google Shape;387;g2a272dd9f12_0_125"/>
          <p:cNvSpPr txBox="1"/>
          <p:nvPr/>
        </p:nvSpPr>
        <p:spPr>
          <a:xfrm>
            <a:off x="7587700" y="4423475"/>
            <a:ext cx="3876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8" name="Google Shape;388;g2a272dd9f12_0_125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1.1. Java Classes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b="1"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b="1"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t/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a3c16ac2cc_1_8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4" name="Google Shape;394;g2a3c16ac2cc_1_8"/>
          <p:cNvSpPr txBox="1"/>
          <p:nvPr/>
        </p:nvSpPr>
        <p:spPr>
          <a:xfrm>
            <a:off x="7587700" y="4423475"/>
            <a:ext cx="3876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95" name="Google Shape;395;g2a3c16ac2cc_1_8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3019150" y="1802550"/>
            <a:ext cx="8829977" cy="31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g2a3c16ac2cc_1_8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1.1. Java Classes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b="1"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b="1"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t/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a3c16ac2cc_1_22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2" name="Google Shape;402;g2a3c16ac2cc_1_22"/>
          <p:cNvSpPr txBox="1"/>
          <p:nvPr/>
        </p:nvSpPr>
        <p:spPr>
          <a:xfrm>
            <a:off x="2947525" y="490150"/>
            <a:ext cx="8839800" cy="60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3000">
                <a:latin typeface="Century Gothic"/>
                <a:ea typeface="Century Gothic"/>
                <a:cs typeface="Century Gothic"/>
                <a:sym typeface="Century Gothic"/>
              </a:rPr>
              <a:t>Four pillars of Java</a:t>
            </a:r>
            <a:endParaRPr b="1"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OOPS moves around its four most important pillars. 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They are: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Century Gothic"/>
              <a:buChar char="●"/>
            </a:pP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Inheritance, 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entury Gothic"/>
              <a:buChar char="●"/>
            </a:pP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Polymorphism, 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entury Gothic"/>
              <a:buChar char="●"/>
            </a:pP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Abstraction,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entury Gothic"/>
              <a:buChar char="●"/>
            </a:pP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Encapsulation.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3" name="Google Shape;403;g2a3c16ac2cc_1_22"/>
          <p:cNvSpPr txBox="1"/>
          <p:nvPr/>
        </p:nvSpPr>
        <p:spPr>
          <a:xfrm>
            <a:off x="7587700" y="4423475"/>
            <a:ext cx="3876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4" name="Google Shape;404;g2a3c16ac2cc_1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5500" y="2169050"/>
            <a:ext cx="4420949" cy="40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g2a3c16ac2cc_1_22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1.1. Java Classes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b="1"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b="1"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t/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63594db5e8_0_15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1" name="Google Shape;411;g263594db5e8_0_15"/>
          <p:cNvSpPr txBox="1"/>
          <p:nvPr/>
        </p:nvSpPr>
        <p:spPr>
          <a:xfrm>
            <a:off x="2947525" y="490150"/>
            <a:ext cx="8839800" cy="3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3000">
                <a:latin typeface="Century Gothic"/>
                <a:ea typeface="Century Gothic"/>
                <a:cs typeface="Century Gothic"/>
                <a:sym typeface="Century Gothic"/>
              </a:rPr>
              <a:t>Encapsulation in</a:t>
            </a:r>
            <a:r>
              <a:rPr b="1" lang="en-US" sz="3000">
                <a:latin typeface="Century Gothic"/>
                <a:ea typeface="Century Gothic"/>
                <a:cs typeface="Century Gothic"/>
                <a:sym typeface="Century Gothic"/>
              </a:rPr>
              <a:t> Java</a:t>
            </a:r>
            <a:endParaRPr b="1" i="0" sz="3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Encapsulation is a mechanism to bundle the data and code acting on the data together as a single unit. 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There are two steps to achieve encapsulation in Java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Century Gothic"/>
              <a:buChar char="●"/>
            </a:pP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declare the variable of a class as </a:t>
            </a:r>
            <a:r>
              <a:rPr b="1" lang="en-US" sz="2200">
                <a:latin typeface="Century Gothic"/>
                <a:ea typeface="Century Gothic"/>
                <a:cs typeface="Century Gothic"/>
                <a:sym typeface="Century Gothic"/>
              </a:rPr>
              <a:t>private</a:t>
            </a:r>
            <a:endParaRPr b="1"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entury Gothic"/>
              <a:buChar char="●"/>
            </a:pP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Provide a Public </a:t>
            </a:r>
            <a:r>
              <a:rPr b="1" lang="en-US" sz="2200">
                <a:latin typeface="Century Gothic"/>
                <a:ea typeface="Century Gothic"/>
                <a:cs typeface="Century Gothic"/>
                <a:sym typeface="Century Gothic"/>
              </a:rPr>
              <a:t>setter</a:t>
            </a: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 and </a:t>
            </a:r>
            <a:r>
              <a:rPr b="1" lang="en-US" sz="2200">
                <a:latin typeface="Century Gothic"/>
                <a:ea typeface="Century Gothic"/>
                <a:cs typeface="Century Gothic"/>
                <a:sym typeface="Century Gothic"/>
              </a:rPr>
              <a:t>getter</a:t>
            </a: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 method to modify and view the values of the variables.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2" name="Google Shape;412;g263594db5e8_0_15"/>
          <p:cNvSpPr txBox="1"/>
          <p:nvPr/>
        </p:nvSpPr>
        <p:spPr>
          <a:xfrm>
            <a:off x="7587700" y="4423475"/>
            <a:ext cx="3876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13" name="Google Shape;413;g263594db5e8_0_15"/>
          <p:cNvPicPr preferRelativeResize="0"/>
          <p:nvPr/>
        </p:nvPicPr>
        <p:blipFill rotWithShape="1">
          <a:blip r:embed="rId3">
            <a:alphaModFix/>
          </a:blip>
          <a:srcRect b="10263" l="4306" r="0" t="18759"/>
          <a:stretch/>
        </p:blipFill>
        <p:spPr>
          <a:xfrm>
            <a:off x="4713400" y="4423475"/>
            <a:ext cx="5558225" cy="214745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263594db5e8_0_15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1.1. Java Classes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b="1"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b="1"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t/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63594db5e8_0_43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0" name="Google Shape;420;g263594db5e8_0_43"/>
          <p:cNvSpPr txBox="1"/>
          <p:nvPr/>
        </p:nvSpPr>
        <p:spPr>
          <a:xfrm>
            <a:off x="2936875" y="624250"/>
            <a:ext cx="8839800" cy="56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3000">
                <a:latin typeface="Century Gothic"/>
                <a:ea typeface="Century Gothic"/>
                <a:cs typeface="Century Gothic"/>
                <a:sym typeface="Century Gothic"/>
              </a:rPr>
              <a:t>Getters and Setters </a:t>
            </a:r>
            <a:endParaRPr b="1" sz="3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3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-US" sz="2200">
                <a:latin typeface="Century Gothic"/>
                <a:ea typeface="Century Gothic"/>
                <a:cs typeface="Century Gothic"/>
                <a:sym typeface="Century Gothic"/>
              </a:rPr>
              <a:t>Getter in Java</a:t>
            </a: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: Getter returns the value (accessors), it returns the value of data type int, String, double, float, etc. For the program’s convenience, the getter starts with the word “</a:t>
            </a:r>
            <a:r>
              <a:rPr b="1" lang="en-US" sz="2200">
                <a:latin typeface="Century Gothic"/>
                <a:ea typeface="Century Gothic"/>
                <a:cs typeface="Century Gothic"/>
                <a:sym typeface="Century Gothic"/>
              </a:rPr>
              <a:t>get</a:t>
            </a: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” followed by the variable name.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-US" sz="2200">
                <a:latin typeface="Century Gothic"/>
                <a:ea typeface="Century Gothic"/>
                <a:cs typeface="Century Gothic"/>
                <a:sym typeface="Century Gothic"/>
              </a:rPr>
              <a:t>Setter in Java:</a:t>
            </a: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 While Setter sets or updates the value (mutators). It sets the value for any variable used in a class’s programs. and starts with the word “</a:t>
            </a:r>
            <a:r>
              <a:rPr b="1" lang="en-US" sz="2200">
                <a:latin typeface="Century Gothic"/>
                <a:ea typeface="Century Gothic"/>
                <a:cs typeface="Century Gothic"/>
                <a:sym typeface="Century Gothic"/>
              </a:rPr>
              <a:t>set</a:t>
            </a: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” followed by the variable name. 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1" name="Google Shape;421;g263594db5e8_0_43"/>
          <p:cNvSpPr txBox="1"/>
          <p:nvPr/>
        </p:nvSpPr>
        <p:spPr>
          <a:xfrm>
            <a:off x="7587700" y="4423475"/>
            <a:ext cx="3876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2" name="Google Shape;422;g263594db5e8_0_43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1.1. Java Classes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b="1"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b="1"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b="1"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b="1"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t/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63594db5e8_0_25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8" name="Google Shape;428;g263594db5e8_0_25"/>
          <p:cNvSpPr txBox="1"/>
          <p:nvPr/>
        </p:nvSpPr>
        <p:spPr>
          <a:xfrm>
            <a:off x="2979425" y="149900"/>
            <a:ext cx="8839800" cy="19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3000">
                <a:latin typeface="Century Gothic"/>
                <a:ea typeface="Century Gothic"/>
                <a:cs typeface="Century Gothic"/>
                <a:sym typeface="Century Gothic"/>
              </a:rPr>
              <a:t>Implementing Encapsulation</a:t>
            </a:r>
            <a:endParaRPr b="1" i="0" sz="3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400">
                <a:latin typeface="Century Gothic"/>
                <a:ea typeface="Century Gothic"/>
                <a:cs typeface="Century Gothic"/>
                <a:sym typeface="Century Gothic"/>
              </a:rPr>
              <a:t>Person Class:</a:t>
            </a:r>
            <a:endParaRPr b="1"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g263594db5e8_0_25"/>
          <p:cNvSpPr txBox="1"/>
          <p:nvPr/>
        </p:nvSpPr>
        <p:spPr>
          <a:xfrm>
            <a:off x="7587700" y="4423475"/>
            <a:ext cx="3876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0" name="Google Shape;430;g263594db5e8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1525" y="1850025"/>
            <a:ext cx="6375576" cy="44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g263594db5e8_0_25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1.1. Java Classes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b="1"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b="1"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7.2. Implementation of Encapsulation</a:t>
            </a:r>
            <a:endParaRPr b="1"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t/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type="title"/>
          </p:nvPr>
        </p:nvSpPr>
        <p:spPr>
          <a:xfrm>
            <a:off x="938013" y="1991469"/>
            <a:ext cx="97560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Century Gothic"/>
              <a:buNone/>
            </a:pPr>
            <a:r>
              <a:rPr b="1" lang="en-US" sz="4800">
                <a:solidFill>
                  <a:schemeClr val="accent6"/>
                </a:solidFill>
              </a:rPr>
              <a:t>Class and objects in Java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63594db5e8_0_34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7" name="Google Shape;437;g263594db5e8_0_34"/>
          <p:cNvSpPr txBox="1"/>
          <p:nvPr/>
        </p:nvSpPr>
        <p:spPr>
          <a:xfrm>
            <a:off x="2979425" y="149900"/>
            <a:ext cx="8839800" cy="19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400">
                <a:latin typeface="Century Gothic"/>
                <a:ea typeface="Century Gothic"/>
                <a:cs typeface="Century Gothic"/>
                <a:sym typeface="Century Gothic"/>
              </a:rPr>
              <a:t>Driver Class:</a:t>
            </a:r>
            <a:endParaRPr b="1"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8" name="Google Shape;438;g263594db5e8_0_34"/>
          <p:cNvSpPr txBox="1"/>
          <p:nvPr/>
        </p:nvSpPr>
        <p:spPr>
          <a:xfrm>
            <a:off x="7587700" y="4423475"/>
            <a:ext cx="3876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9" name="Google Shape;439;g263594db5e8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9300" y="1630300"/>
            <a:ext cx="6548949" cy="4824899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g263594db5e8_0_34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b="1"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b="1"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b="1"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1.1. Java Classes</a:t>
            </a: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t/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g295b2afd864_0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8100" y="1361350"/>
            <a:ext cx="7769450" cy="515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a272dd9f12_0_0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" name="Google Shape;124;g2a272dd9f12_0_0"/>
          <p:cNvSpPr txBox="1"/>
          <p:nvPr/>
        </p:nvSpPr>
        <p:spPr>
          <a:xfrm>
            <a:off x="3148575" y="140225"/>
            <a:ext cx="28293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classes</a:t>
            </a:r>
            <a:endParaRPr b="1" i="0" sz="3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5" name="Google Shape;125;g2a272dd9f12_0_0"/>
          <p:cNvSpPr txBox="1"/>
          <p:nvPr/>
        </p:nvSpPr>
        <p:spPr>
          <a:xfrm>
            <a:off x="3212975" y="1748013"/>
            <a:ext cx="82800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entury Gothic"/>
              <a:buChar char="●"/>
            </a:pPr>
            <a:r>
              <a:rPr lang="en-US" sz="2100">
                <a:latin typeface="Century Gothic"/>
                <a:ea typeface="Century Gothic"/>
                <a:cs typeface="Century Gothic"/>
                <a:sym typeface="Century Gothic"/>
              </a:rPr>
              <a:t>A class is a collection of objects that have similar characteristics, behaviours, and attributes.</a:t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19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entury Gothic"/>
              <a:buChar char="●"/>
            </a:pPr>
            <a:r>
              <a:rPr lang="en-US" sz="2100">
                <a:latin typeface="Century Gothic"/>
                <a:ea typeface="Century Gothic"/>
                <a:cs typeface="Century Gothic"/>
                <a:sym typeface="Century Gothic"/>
              </a:rPr>
              <a:t>Class is not a real world entity. It is just a template or blueprint or prototype from which objects are created.</a:t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19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entury Gothic"/>
              <a:buChar char="●"/>
            </a:pPr>
            <a:r>
              <a:rPr lang="en-US" sz="2100">
                <a:latin typeface="Century Gothic"/>
                <a:ea typeface="Century Gothic"/>
                <a:cs typeface="Century Gothic"/>
                <a:sym typeface="Century Gothic"/>
              </a:rPr>
              <a:t>Class does not occupy memory.</a:t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19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entury Gothic"/>
              <a:buChar char="●"/>
            </a:pPr>
            <a:r>
              <a:rPr lang="en-US" sz="2100">
                <a:latin typeface="Century Gothic"/>
                <a:ea typeface="Century Gothic"/>
                <a:cs typeface="Century Gothic"/>
                <a:sym typeface="Century Gothic"/>
              </a:rPr>
              <a:t>Class is a group of variables of different data types and group of methods.</a:t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t/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2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entury Gothic"/>
              <a:buChar char="○"/>
            </a:pPr>
            <a:r>
              <a:t/>
            </a:r>
            <a:endParaRPr i="0" sz="15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i="0" sz="15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6" name="Google Shape;126;g2a272dd9f12_0_0"/>
          <p:cNvSpPr/>
          <p:nvPr/>
        </p:nvSpPr>
        <p:spPr>
          <a:xfrm>
            <a:off x="3426475" y="5666502"/>
            <a:ext cx="2384100" cy="609900"/>
          </a:xfrm>
          <a:prstGeom prst="rect">
            <a:avLst/>
          </a:prstGeom>
          <a:solidFill>
            <a:srgbClr val="F1DA7E"/>
          </a:solidFill>
          <a:ln cap="flat" cmpd="sng" w="2540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19191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Modifiers(</a:t>
            </a:r>
            <a:r>
              <a:rPr b="1" i="0" lang="en-US" sz="1400" u="none" cap="none" strike="noStrik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public</a:t>
            </a:r>
            <a:r>
              <a:rPr i="0" lang="en-US" sz="1400" u="none" cap="none" strike="noStrike">
                <a:solidFill>
                  <a:srgbClr val="19191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i="0" sz="1400" u="none" cap="none" strike="noStrike">
              <a:solidFill>
                <a:srgbClr val="19191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7" name="Google Shape;127;g2a272dd9f12_0_0"/>
          <p:cNvSpPr/>
          <p:nvPr/>
        </p:nvSpPr>
        <p:spPr>
          <a:xfrm>
            <a:off x="6160925" y="5663701"/>
            <a:ext cx="2384100" cy="597300"/>
          </a:xfrm>
          <a:prstGeom prst="rect">
            <a:avLst/>
          </a:prstGeom>
          <a:solidFill>
            <a:srgbClr val="F1DA7E"/>
          </a:solidFill>
          <a:ln cap="flat" cmpd="sng" w="2540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19191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 Keyword (</a:t>
            </a:r>
            <a:r>
              <a:rPr b="1" i="0" lang="en-US" sz="1400" u="none" cap="none" strike="noStrik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</a:t>
            </a:r>
            <a:r>
              <a:rPr i="0" lang="en-US" sz="1400" u="none" cap="none" strike="noStrike">
                <a:solidFill>
                  <a:srgbClr val="19191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i="0" sz="1400" u="none" cap="none" strike="noStrike">
              <a:solidFill>
                <a:srgbClr val="19191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8" name="Google Shape;128;g2a272dd9f12_0_0"/>
          <p:cNvSpPr/>
          <p:nvPr/>
        </p:nvSpPr>
        <p:spPr>
          <a:xfrm>
            <a:off x="9059854" y="5663701"/>
            <a:ext cx="2374200" cy="576300"/>
          </a:xfrm>
          <a:prstGeom prst="rect">
            <a:avLst/>
          </a:prstGeom>
          <a:solidFill>
            <a:srgbClr val="F1DA7E"/>
          </a:solidFill>
          <a:ln cap="flat" cmpd="sng" w="2540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19191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 Name(</a:t>
            </a:r>
            <a:r>
              <a:rPr b="1" i="0" lang="en-US" sz="1400" u="none" cap="none" strike="noStrik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Student</a:t>
            </a:r>
            <a:r>
              <a:rPr i="0" lang="en-US" sz="1400" u="none" cap="none" strike="noStrike">
                <a:solidFill>
                  <a:srgbClr val="19191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i="0" sz="1400" u="none" cap="none" strike="noStrike">
              <a:solidFill>
                <a:srgbClr val="19191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9" name="Google Shape;129;g2a272dd9f12_0_0"/>
          <p:cNvSpPr txBox="1"/>
          <p:nvPr/>
        </p:nvSpPr>
        <p:spPr>
          <a:xfrm>
            <a:off x="2887500" y="854225"/>
            <a:ext cx="6417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74C04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“Class is the basis of all Computation in Java”</a:t>
            </a:r>
            <a:endParaRPr b="1" sz="1600">
              <a:solidFill>
                <a:srgbClr val="74C044"/>
              </a:solidFill>
            </a:endParaRPr>
          </a:p>
        </p:txBody>
      </p:sp>
      <p:sp>
        <p:nvSpPr>
          <p:cNvPr id="130" name="Google Shape;130;g2a272dd9f12_0_0"/>
          <p:cNvSpPr txBox="1"/>
          <p:nvPr/>
        </p:nvSpPr>
        <p:spPr>
          <a:xfrm>
            <a:off x="28025" y="77350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b="1"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b="1"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b="1"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1.1. Java Classes</a:t>
            </a: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t/>
            </a:r>
            <a:endParaRPr b="1"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95b09669e7_0_82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6" name="Google Shape;136;g295b09669e7_0_82"/>
          <p:cNvSpPr txBox="1"/>
          <p:nvPr/>
        </p:nvSpPr>
        <p:spPr>
          <a:xfrm>
            <a:off x="3048000" y="1193475"/>
            <a:ext cx="8425800" cy="6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entury Gothic"/>
              <a:buChar char="●"/>
            </a:pPr>
            <a:r>
              <a:rPr b="1" i="0" lang="en-US" sz="2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Modifiers: </a:t>
            </a:r>
            <a:r>
              <a:rPr b="0" i="0" lang="en-US" sz="2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class can be public or has default access.</a:t>
            </a:r>
            <a:endParaRPr b="0" i="0" sz="2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entury Gothic"/>
              <a:buChar char="●"/>
            </a:pPr>
            <a:r>
              <a:rPr b="1" i="0" lang="en-US" sz="2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 keyword: </a:t>
            </a:r>
            <a:r>
              <a:rPr b="0" i="0" lang="en-US" sz="2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 keyword is used to create a class.</a:t>
            </a:r>
            <a:endParaRPr b="0" i="0" sz="2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entury Gothic"/>
              <a:buChar char="●"/>
            </a:pPr>
            <a:r>
              <a:rPr b="1" i="0" lang="en-US" sz="2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 name: </a:t>
            </a:r>
            <a:r>
              <a:rPr b="0" i="0" lang="en-US" sz="2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name should begin with an initial letter (</a:t>
            </a:r>
            <a:r>
              <a:rPr b="0" i="0" lang="en-US" sz="2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</a:t>
            </a:r>
            <a:r>
              <a:rPr b="0" i="0" lang="en-US" sz="2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pitalized by convention).</a:t>
            </a:r>
            <a:endParaRPr b="0" i="0" sz="2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entury Gothic"/>
              <a:buChar char="●"/>
            </a:pPr>
            <a:r>
              <a:rPr b="1" i="0" lang="en-US" sz="2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Superclass(if any): </a:t>
            </a:r>
            <a:r>
              <a:rPr b="0" i="0" lang="en-US" sz="2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name of the class’s parent (superclass), if any, preceded by the keyword extends. A class can only extend (subclass) one parent.</a:t>
            </a:r>
            <a:endParaRPr b="0" i="0" sz="2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entury Gothic"/>
              <a:buChar char="●"/>
            </a:pPr>
            <a:r>
              <a:rPr b="1" i="0" lang="en-US" sz="2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Interfaces(if any):</a:t>
            </a:r>
            <a:r>
              <a:rPr b="0" i="0" lang="en-US" sz="2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class can implement more than one interface.</a:t>
            </a:r>
            <a:endParaRPr b="0" i="0" sz="2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entury Gothic"/>
              <a:buChar char="●"/>
            </a:pPr>
            <a:r>
              <a:rPr b="1" i="0" lang="en-US" sz="2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Body: </a:t>
            </a:r>
            <a:r>
              <a:rPr b="0" i="0" lang="en-US" sz="2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class body is surrounded by braces, { }.</a:t>
            </a:r>
            <a:endParaRPr b="0" i="0" sz="2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7" name="Google Shape;137;g295b09669e7_0_82"/>
          <p:cNvSpPr txBox="1"/>
          <p:nvPr/>
        </p:nvSpPr>
        <p:spPr>
          <a:xfrm>
            <a:off x="3148625" y="291750"/>
            <a:ext cx="53964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3000">
                <a:latin typeface="Century Gothic"/>
                <a:ea typeface="Century Gothic"/>
                <a:cs typeface="Century Gothic"/>
                <a:sym typeface="Century Gothic"/>
              </a:rPr>
              <a:t>Components of Java Class</a:t>
            </a:r>
            <a:endParaRPr b="1" i="0" sz="3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8" name="Google Shape;138;g295b09669e7_0_82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b="1"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b="1"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1.1. Java Classes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1.2. Components in Java Class</a:t>
            </a:r>
            <a:endParaRPr b="1"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t/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95b09669e7_0_97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4" name="Google Shape;144;g295b09669e7_0_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8800" y="1334025"/>
            <a:ext cx="7618565" cy="527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295b09669e7_0_97"/>
          <p:cNvSpPr txBox="1"/>
          <p:nvPr/>
        </p:nvSpPr>
        <p:spPr>
          <a:xfrm>
            <a:off x="3148550" y="305925"/>
            <a:ext cx="56724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 declaration in Java</a:t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" name="Google Shape;146;g295b09669e7_0_97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b="1"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1.1. Java Classes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1.3. Class Declaration in java</a:t>
            </a:r>
            <a:endParaRPr b="1"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1.4.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t/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a272dd9f12_0_41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2" name="Google Shape;152;g2a272dd9f12_0_41"/>
          <p:cNvSpPr txBox="1"/>
          <p:nvPr/>
        </p:nvSpPr>
        <p:spPr>
          <a:xfrm>
            <a:off x="3046625" y="798300"/>
            <a:ext cx="8655300" cy="58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 object in Java is a basic unit of Object-Oriented </a:t>
            </a:r>
            <a:endParaRPr b="0" i="0" sz="19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Programming and represents real-life entities.</a:t>
            </a:r>
            <a:endParaRPr b="0" i="0" sz="19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 object consists of : </a:t>
            </a:r>
            <a:endParaRPr b="0" i="0" sz="19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92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entury Gothic"/>
              <a:buChar char="●"/>
            </a:pPr>
            <a:r>
              <a:rPr b="1" i="0" lang="en-US" sz="19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State: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It is represented by attributes of an object. It also reflects the properties of an object.</a:t>
            </a:r>
            <a:endParaRPr b="0" i="0" sz="19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92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entury Gothic"/>
              <a:buChar char="●"/>
            </a:pPr>
            <a:r>
              <a:rPr b="1" i="0" lang="en-US" sz="19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Behavior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It is represented by the methods of an object. It also reflects the response of an object with other objects.</a:t>
            </a:r>
            <a:endParaRPr b="0" i="0" sz="19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92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entury Gothic"/>
              <a:buChar char="●"/>
            </a:pPr>
            <a:r>
              <a:rPr b="1" i="0" lang="en-US" sz="19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Identity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It gives a unique name to an object and enables one object to interact with other objects.</a:t>
            </a:r>
            <a:endParaRPr b="0" i="0" sz="19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3" name="Google Shape;153;g2a272dd9f12_0_41"/>
          <p:cNvSpPr txBox="1"/>
          <p:nvPr/>
        </p:nvSpPr>
        <p:spPr>
          <a:xfrm>
            <a:off x="3046625" y="203950"/>
            <a:ext cx="28293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objects</a:t>
            </a:r>
            <a:endParaRPr b="1" i="0" sz="3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4" name="Google Shape;154;g2a272dd9f12_0_41"/>
          <p:cNvPicPr preferRelativeResize="0"/>
          <p:nvPr/>
        </p:nvPicPr>
        <p:blipFill rotWithShape="1">
          <a:blip r:embed="rId3">
            <a:alphaModFix/>
          </a:blip>
          <a:srcRect b="17388" l="3906" r="3740" t="17802"/>
          <a:stretch/>
        </p:blipFill>
        <p:spPr>
          <a:xfrm>
            <a:off x="3875150" y="4815525"/>
            <a:ext cx="7482626" cy="173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2a272dd9f12_0_41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b="1"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b="1"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b="1"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1.1. Java Classes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b="1"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1.4. Java Object</a:t>
            </a:r>
            <a:endParaRPr b="1"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t/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95b09669e7_0_117"/>
          <p:cNvSpPr/>
          <p:nvPr/>
        </p:nvSpPr>
        <p:spPr>
          <a:xfrm>
            <a:off x="4100" y="8200"/>
            <a:ext cx="2829300" cy="6781200"/>
          </a:xfrm>
          <a:prstGeom prst="rect">
            <a:avLst/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1" name="Google Shape;161;g295b09669e7_0_117"/>
          <p:cNvSpPr txBox="1"/>
          <p:nvPr/>
        </p:nvSpPr>
        <p:spPr>
          <a:xfrm>
            <a:off x="3046625" y="1328675"/>
            <a:ext cx="8655300" cy="58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entury Gothic"/>
              <a:buChar char="●"/>
            </a:pPr>
            <a:r>
              <a:rPr lang="en-US" sz="2100">
                <a:latin typeface="Century Gothic"/>
                <a:ea typeface="Century Gothic"/>
                <a:cs typeface="Century Gothic"/>
                <a:sym typeface="Century Gothic"/>
              </a:rPr>
              <a:t>For example: Let us suppose there is a class name as planet than Earth and Venus can be its object. </a:t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19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entury Gothic"/>
              <a:buChar char="●"/>
            </a:pPr>
            <a:r>
              <a:rPr lang="en-US" sz="2100">
                <a:latin typeface="Century Gothic"/>
                <a:ea typeface="Century Gothic"/>
                <a:cs typeface="Century Gothic"/>
                <a:sym typeface="Century Gothic"/>
              </a:rPr>
              <a:t>Use the new operator to construct objects. </a:t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19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entury Gothic"/>
              <a:buChar char="●"/>
            </a:pPr>
            <a:r>
              <a:rPr lang="en-US" sz="2100">
                <a:latin typeface="Century Gothic"/>
                <a:ea typeface="Century Gothic"/>
                <a:cs typeface="Century Gothic"/>
                <a:sym typeface="Century Gothic"/>
              </a:rPr>
              <a:t>Give each object a unique name (like variables).</a:t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295b09669e7_0_117"/>
          <p:cNvSpPr txBox="1"/>
          <p:nvPr/>
        </p:nvSpPr>
        <p:spPr>
          <a:xfrm>
            <a:off x="3046625" y="203950"/>
            <a:ext cx="28293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objects</a:t>
            </a:r>
            <a:endParaRPr b="1" i="0" sz="3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g295b09669e7_0_117"/>
          <p:cNvSpPr/>
          <p:nvPr/>
        </p:nvSpPr>
        <p:spPr>
          <a:xfrm>
            <a:off x="3528575" y="3429000"/>
            <a:ext cx="55743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Scanner in = </a:t>
            </a:r>
            <a:r>
              <a:rPr b="1" i="0" lang="en-US" sz="2100" u="none" cap="none" strike="noStrike">
                <a:solidFill>
                  <a:srgbClr val="0033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new</a:t>
            </a:r>
            <a:r>
              <a:rPr b="1" i="0" lang="en-US" sz="2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Scanner(System.in);</a:t>
            </a:r>
            <a:endParaRPr b="1" i="0" sz="2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4" name="Google Shape;164;g295b09669e7_0_117"/>
          <p:cNvSpPr/>
          <p:nvPr/>
        </p:nvSpPr>
        <p:spPr>
          <a:xfrm flipH="1">
            <a:off x="8693400" y="3429000"/>
            <a:ext cx="831600" cy="39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25400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Object</a:t>
            </a:r>
            <a:endParaRPr b="0" i="0" sz="1400" u="none" cap="none" strike="noStrike"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g295b09669e7_0_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9774" y="4003400"/>
            <a:ext cx="4509000" cy="271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295b09669e7_0_117"/>
          <p:cNvSpPr txBox="1"/>
          <p:nvPr/>
        </p:nvSpPr>
        <p:spPr>
          <a:xfrm>
            <a:off x="4100" y="137825"/>
            <a:ext cx="2829300" cy="6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b="1"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Class/ Object	</a:t>
            </a:r>
            <a:endParaRPr b="1"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1.1. Java Classes	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1.2. Components in Java Class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1.3. Class Declaration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b="1"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1.4. Java Object</a:t>
            </a:r>
            <a:endParaRPr b="1"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1.5. Declaring Java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1.6. Class Vs Object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Java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2.1. Declaration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2.2. Types of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2.2.1 Predefined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2.2.2 User-defined methods 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2.3. Ways to create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2.3.1 Instance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2.3.2 Static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2.3.3 Static vs instance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2.4. Rule to name methods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2.5. Methods Calling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Variables in Java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rPr lang="en-US" sz="409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Class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4.1. Rules to create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4.2. Java Methods vs Constructor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4.3. Types of Constructor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4.4. Constructor Overloading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Java Access Modifier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Four Pillar of OOP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Encapsulation in Java 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7.1. Getters and Setters</a:t>
            </a:r>
            <a:endParaRPr sz="404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7191"/>
              <a:buFont typeface="Arial"/>
              <a:buNone/>
            </a:pPr>
            <a:r>
              <a:rPr lang="en-US" sz="4045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7.2. Implementation of Encapsulation</a:t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6859"/>
              <a:buFont typeface="Arial"/>
              <a:buNone/>
            </a:pPr>
            <a:r>
              <a:t/>
            </a:r>
            <a:endParaRPr sz="4095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Continental World 16x9">
  <a:themeElements>
    <a:clrScheme name="Continental_16x9">
      <a:dk1>
        <a:srgbClr val="545454"/>
      </a:dk1>
      <a:lt1>
        <a:srgbClr val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2019-10-23T12:39:44Z</dcterms:created>
  <dc:creator>dell</dc:creator>
</cp:coreProperties>
</file>